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60" r:id="rId5"/>
    <p:sldId id="270" r:id="rId6"/>
    <p:sldId id="266" r:id="rId7"/>
    <p:sldId id="283" r:id="rId8"/>
    <p:sldId id="263" r:id="rId9"/>
    <p:sldId id="265" r:id="rId10"/>
    <p:sldId id="292" r:id="rId11"/>
    <p:sldId id="275" r:id="rId12"/>
    <p:sldId id="271" r:id="rId13"/>
    <p:sldId id="280" r:id="rId14"/>
    <p:sldId id="276" r:id="rId15"/>
    <p:sldId id="278" r:id="rId16"/>
    <p:sldId id="282" r:id="rId17"/>
    <p:sldId id="272" r:id="rId18"/>
    <p:sldId id="287" r:id="rId19"/>
    <p:sldId id="288" r:id="rId20"/>
    <p:sldId id="285" r:id="rId21"/>
    <p:sldId id="293" r:id="rId22"/>
    <p:sldId id="284" r:id="rId23"/>
    <p:sldId id="290" r:id="rId24"/>
    <p:sldId id="274" r:id="rId25"/>
    <p:sldId id="291" r:id="rId26"/>
    <p:sldId id="267" r:id="rId27"/>
    <p:sldId id="26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th" initials="c" lastIdx="1" clrIdx="0">
    <p:extLst>
      <p:ext uri="{19B8F6BF-5375-455C-9EA6-DF929625EA0E}">
        <p15:presenceInfo xmlns:p15="http://schemas.microsoft.com/office/powerpoint/2012/main" userId="c0608773eb983b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4660"/>
  </p:normalViewPr>
  <p:slideViewPr>
    <p:cSldViewPr snapToGrid="0">
      <p:cViewPr varScale="1">
        <p:scale>
          <a:sx n="67" d="100"/>
          <a:sy n="67" d="100"/>
        </p:scale>
        <p:origin x="56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1A02A-7235-4AB0-A0E6-60841D6DE2FC}" type="datetimeFigureOut">
              <a:rPr lang="en-US" smtClean="0"/>
              <a:t>6/6/2022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3E24B8-2D85-44E4-A104-DEA8386074C3}" type="slidenum">
              <a:rPr lang="en-US" smtClean="0"/>
              <a:t>‹#›</a:t>
            </a:fld>
            <a:endParaRPr lang="en-US"/>
          </a:p>
        </p:txBody>
      </p:sp>
    </p:spTree>
    <p:extLst>
      <p:ext uri="{BB962C8B-B14F-4D97-AF65-F5344CB8AC3E}">
        <p14:creationId xmlns:p14="http://schemas.microsoft.com/office/powerpoint/2010/main" val="3028820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2175-C678-41B6-9148-86DDF768C3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0459C1-8A19-4DFB-8B0D-8D5404169D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F1B515-5C2C-4527-B771-2023D9A3BD44}"/>
              </a:ext>
            </a:extLst>
          </p:cNvPr>
          <p:cNvSpPr>
            <a:spLocks noGrp="1"/>
          </p:cNvSpPr>
          <p:nvPr>
            <p:ph type="dt" sz="half" idx="10"/>
          </p:nvPr>
        </p:nvSpPr>
        <p:spPr/>
        <p:txBody>
          <a:bodyPr/>
          <a:lstStyle/>
          <a:p>
            <a:fld id="{E922CABE-7F0B-4F4C-A17F-9B9A605B46DA}" type="datetime1">
              <a:rPr lang="en-IN" smtClean="0"/>
              <a:t>06-06-2022</a:t>
            </a:fld>
            <a:endParaRPr lang="en-US"/>
          </a:p>
        </p:txBody>
      </p:sp>
      <p:sp>
        <p:nvSpPr>
          <p:cNvPr id="5" name="Footer Placeholder 4">
            <a:extLst>
              <a:ext uri="{FF2B5EF4-FFF2-40B4-BE49-F238E27FC236}">
                <a16:creationId xmlns:a16="http://schemas.microsoft.com/office/drawing/2014/main" id="{3FE446B1-69A9-4051-AF8C-B913F445B80E}"/>
              </a:ext>
            </a:extLst>
          </p:cNvPr>
          <p:cNvSpPr>
            <a:spLocks noGrp="1"/>
          </p:cNvSpPr>
          <p:nvPr>
            <p:ph type="ftr" sz="quarter" idx="11"/>
          </p:nvPr>
        </p:nvSpPr>
        <p:spPr/>
        <p:txBody>
          <a:bodyPr/>
          <a:lstStyle/>
          <a:p>
            <a:r>
              <a:rPr lang="en-US"/>
              <a:t>Dept. of Mechanical Eng. NMAMIT</a:t>
            </a:r>
          </a:p>
        </p:txBody>
      </p:sp>
      <p:sp>
        <p:nvSpPr>
          <p:cNvPr id="6" name="Slide Number Placeholder 5">
            <a:extLst>
              <a:ext uri="{FF2B5EF4-FFF2-40B4-BE49-F238E27FC236}">
                <a16:creationId xmlns:a16="http://schemas.microsoft.com/office/drawing/2014/main" id="{9DA2CDBD-5B74-4A41-A906-FB9712FAEF56}"/>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1216825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C3377-C3ED-4D6B-A9A1-DE767E00C4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699655-8D7C-4E29-9C6D-613C282B62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250B1-5B08-4F9E-9612-E17D3D492C6C}"/>
              </a:ext>
            </a:extLst>
          </p:cNvPr>
          <p:cNvSpPr>
            <a:spLocks noGrp="1"/>
          </p:cNvSpPr>
          <p:nvPr>
            <p:ph type="dt" sz="half" idx="10"/>
          </p:nvPr>
        </p:nvSpPr>
        <p:spPr/>
        <p:txBody>
          <a:bodyPr/>
          <a:lstStyle/>
          <a:p>
            <a:fld id="{276948F9-727D-435B-9CF5-1E8C193FDC5C}" type="datetime1">
              <a:rPr lang="en-IN" smtClean="0"/>
              <a:t>06-06-2022</a:t>
            </a:fld>
            <a:endParaRPr lang="en-US"/>
          </a:p>
        </p:txBody>
      </p:sp>
      <p:sp>
        <p:nvSpPr>
          <p:cNvPr id="5" name="Footer Placeholder 4">
            <a:extLst>
              <a:ext uri="{FF2B5EF4-FFF2-40B4-BE49-F238E27FC236}">
                <a16:creationId xmlns:a16="http://schemas.microsoft.com/office/drawing/2014/main" id="{83941594-30B3-45D9-95A4-614279A6AA3A}"/>
              </a:ext>
            </a:extLst>
          </p:cNvPr>
          <p:cNvSpPr>
            <a:spLocks noGrp="1"/>
          </p:cNvSpPr>
          <p:nvPr>
            <p:ph type="ftr" sz="quarter" idx="11"/>
          </p:nvPr>
        </p:nvSpPr>
        <p:spPr/>
        <p:txBody>
          <a:bodyPr/>
          <a:lstStyle/>
          <a:p>
            <a:r>
              <a:rPr lang="en-US"/>
              <a:t>Dept. of Mechanical Eng. NMAMIT</a:t>
            </a:r>
          </a:p>
        </p:txBody>
      </p:sp>
      <p:sp>
        <p:nvSpPr>
          <p:cNvPr id="6" name="Slide Number Placeholder 5">
            <a:extLst>
              <a:ext uri="{FF2B5EF4-FFF2-40B4-BE49-F238E27FC236}">
                <a16:creationId xmlns:a16="http://schemas.microsoft.com/office/drawing/2014/main" id="{9E70A5DE-92B5-4E74-A18E-A223C392C118}"/>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492995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881B8-7647-40E4-91B0-34B7B7AF92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43A514-9B48-451B-BF4C-5EA6C3A73B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9C1269-0414-4231-BD7B-CF4BA81298BF}"/>
              </a:ext>
            </a:extLst>
          </p:cNvPr>
          <p:cNvSpPr>
            <a:spLocks noGrp="1"/>
          </p:cNvSpPr>
          <p:nvPr>
            <p:ph type="dt" sz="half" idx="10"/>
          </p:nvPr>
        </p:nvSpPr>
        <p:spPr/>
        <p:txBody>
          <a:bodyPr/>
          <a:lstStyle/>
          <a:p>
            <a:fld id="{A4442F6F-4073-42A1-BDEA-04BDA4E7C57F}" type="datetime1">
              <a:rPr lang="en-IN" smtClean="0"/>
              <a:t>06-06-2022</a:t>
            </a:fld>
            <a:endParaRPr lang="en-US"/>
          </a:p>
        </p:txBody>
      </p:sp>
      <p:sp>
        <p:nvSpPr>
          <p:cNvPr id="5" name="Footer Placeholder 4">
            <a:extLst>
              <a:ext uri="{FF2B5EF4-FFF2-40B4-BE49-F238E27FC236}">
                <a16:creationId xmlns:a16="http://schemas.microsoft.com/office/drawing/2014/main" id="{DF72EFDE-9131-4DD7-A084-D06229B4E51C}"/>
              </a:ext>
            </a:extLst>
          </p:cNvPr>
          <p:cNvSpPr>
            <a:spLocks noGrp="1"/>
          </p:cNvSpPr>
          <p:nvPr>
            <p:ph type="ftr" sz="quarter" idx="11"/>
          </p:nvPr>
        </p:nvSpPr>
        <p:spPr/>
        <p:txBody>
          <a:bodyPr/>
          <a:lstStyle/>
          <a:p>
            <a:r>
              <a:rPr lang="en-US"/>
              <a:t>Dept. of Mechanical Eng. NMAMIT</a:t>
            </a:r>
          </a:p>
        </p:txBody>
      </p:sp>
      <p:sp>
        <p:nvSpPr>
          <p:cNvPr id="6" name="Slide Number Placeholder 5">
            <a:extLst>
              <a:ext uri="{FF2B5EF4-FFF2-40B4-BE49-F238E27FC236}">
                <a16:creationId xmlns:a16="http://schemas.microsoft.com/office/drawing/2014/main" id="{E6A8BDE7-AFF7-4119-9A75-DEC91DCEF026}"/>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2545081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3917-96B4-483D-8A45-0801206C6D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B0A580-8A09-4F6C-ADDB-C508CE1329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00AFB6-5875-4452-95C1-7C42A720F325}"/>
              </a:ext>
            </a:extLst>
          </p:cNvPr>
          <p:cNvSpPr>
            <a:spLocks noGrp="1"/>
          </p:cNvSpPr>
          <p:nvPr>
            <p:ph type="dt" sz="half" idx="10"/>
          </p:nvPr>
        </p:nvSpPr>
        <p:spPr/>
        <p:txBody>
          <a:bodyPr/>
          <a:lstStyle/>
          <a:p>
            <a:fld id="{D5EB28AC-C0D0-4D39-8BB8-22DCBF605585}" type="datetime1">
              <a:rPr lang="en-IN" smtClean="0"/>
              <a:t>06-06-2022</a:t>
            </a:fld>
            <a:endParaRPr lang="en-US"/>
          </a:p>
        </p:txBody>
      </p:sp>
      <p:sp>
        <p:nvSpPr>
          <p:cNvPr id="5" name="Footer Placeholder 4">
            <a:extLst>
              <a:ext uri="{FF2B5EF4-FFF2-40B4-BE49-F238E27FC236}">
                <a16:creationId xmlns:a16="http://schemas.microsoft.com/office/drawing/2014/main" id="{3B3966BF-4C71-4877-A100-72AE059BE475}"/>
              </a:ext>
            </a:extLst>
          </p:cNvPr>
          <p:cNvSpPr>
            <a:spLocks noGrp="1"/>
          </p:cNvSpPr>
          <p:nvPr>
            <p:ph type="ftr" sz="quarter" idx="11"/>
          </p:nvPr>
        </p:nvSpPr>
        <p:spPr/>
        <p:txBody>
          <a:bodyPr/>
          <a:lstStyle/>
          <a:p>
            <a:r>
              <a:rPr lang="en-US"/>
              <a:t>Dept. of Mechanical Eng. NMAMIT</a:t>
            </a:r>
          </a:p>
        </p:txBody>
      </p:sp>
      <p:sp>
        <p:nvSpPr>
          <p:cNvPr id="6" name="Slide Number Placeholder 5">
            <a:extLst>
              <a:ext uri="{FF2B5EF4-FFF2-40B4-BE49-F238E27FC236}">
                <a16:creationId xmlns:a16="http://schemas.microsoft.com/office/drawing/2014/main" id="{94E2A7E9-DCF9-4484-9711-C00627A9202E}"/>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322728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1C93-B299-4C90-A6DC-5B8E4C6BD1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1667C6-AC5C-4ACF-9740-370567DDBF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DA41B4-4611-4F72-9E8C-55404784F1CE}"/>
              </a:ext>
            </a:extLst>
          </p:cNvPr>
          <p:cNvSpPr>
            <a:spLocks noGrp="1"/>
          </p:cNvSpPr>
          <p:nvPr>
            <p:ph type="dt" sz="half" idx="10"/>
          </p:nvPr>
        </p:nvSpPr>
        <p:spPr/>
        <p:txBody>
          <a:bodyPr/>
          <a:lstStyle/>
          <a:p>
            <a:fld id="{0A1048C0-0F46-4DE9-A962-974D1BE3E0D3}" type="datetime1">
              <a:rPr lang="en-IN" smtClean="0"/>
              <a:t>06-06-2022</a:t>
            </a:fld>
            <a:endParaRPr lang="en-US"/>
          </a:p>
        </p:txBody>
      </p:sp>
      <p:sp>
        <p:nvSpPr>
          <p:cNvPr id="5" name="Footer Placeholder 4">
            <a:extLst>
              <a:ext uri="{FF2B5EF4-FFF2-40B4-BE49-F238E27FC236}">
                <a16:creationId xmlns:a16="http://schemas.microsoft.com/office/drawing/2014/main" id="{ABE2F124-4D77-4AB8-9CE8-84055588CC09}"/>
              </a:ext>
            </a:extLst>
          </p:cNvPr>
          <p:cNvSpPr>
            <a:spLocks noGrp="1"/>
          </p:cNvSpPr>
          <p:nvPr>
            <p:ph type="ftr" sz="quarter" idx="11"/>
          </p:nvPr>
        </p:nvSpPr>
        <p:spPr/>
        <p:txBody>
          <a:bodyPr/>
          <a:lstStyle/>
          <a:p>
            <a:r>
              <a:rPr lang="en-US"/>
              <a:t>Dept. of Mechanical Eng. NMAMIT</a:t>
            </a:r>
          </a:p>
        </p:txBody>
      </p:sp>
      <p:sp>
        <p:nvSpPr>
          <p:cNvPr id="6" name="Slide Number Placeholder 5">
            <a:extLst>
              <a:ext uri="{FF2B5EF4-FFF2-40B4-BE49-F238E27FC236}">
                <a16:creationId xmlns:a16="http://schemas.microsoft.com/office/drawing/2014/main" id="{1FC703FE-0AEC-4FA4-8442-6100C71C5752}"/>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3590058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7604-6781-47BE-AE09-0492E6CFD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657AC9-53A0-4431-AD67-B2F2AFDD3D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8979CC-1958-4A49-8E80-74160A540F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94AA9D-4EAB-4651-9340-93310F3FA63E}"/>
              </a:ext>
            </a:extLst>
          </p:cNvPr>
          <p:cNvSpPr>
            <a:spLocks noGrp="1"/>
          </p:cNvSpPr>
          <p:nvPr>
            <p:ph type="dt" sz="half" idx="10"/>
          </p:nvPr>
        </p:nvSpPr>
        <p:spPr/>
        <p:txBody>
          <a:bodyPr/>
          <a:lstStyle/>
          <a:p>
            <a:fld id="{68CE186C-8A98-416C-8526-9577D72FF126}" type="datetime1">
              <a:rPr lang="en-IN" smtClean="0"/>
              <a:t>06-06-2022</a:t>
            </a:fld>
            <a:endParaRPr lang="en-US"/>
          </a:p>
        </p:txBody>
      </p:sp>
      <p:sp>
        <p:nvSpPr>
          <p:cNvPr id="6" name="Footer Placeholder 5">
            <a:extLst>
              <a:ext uri="{FF2B5EF4-FFF2-40B4-BE49-F238E27FC236}">
                <a16:creationId xmlns:a16="http://schemas.microsoft.com/office/drawing/2014/main" id="{95BB0BD0-1C18-4216-A378-2D996C2D49A3}"/>
              </a:ext>
            </a:extLst>
          </p:cNvPr>
          <p:cNvSpPr>
            <a:spLocks noGrp="1"/>
          </p:cNvSpPr>
          <p:nvPr>
            <p:ph type="ftr" sz="quarter" idx="11"/>
          </p:nvPr>
        </p:nvSpPr>
        <p:spPr/>
        <p:txBody>
          <a:bodyPr/>
          <a:lstStyle/>
          <a:p>
            <a:r>
              <a:rPr lang="en-US"/>
              <a:t>Dept. of Mechanical Eng. NMAMIT</a:t>
            </a:r>
          </a:p>
        </p:txBody>
      </p:sp>
      <p:sp>
        <p:nvSpPr>
          <p:cNvPr id="7" name="Slide Number Placeholder 6">
            <a:extLst>
              <a:ext uri="{FF2B5EF4-FFF2-40B4-BE49-F238E27FC236}">
                <a16:creationId xmlns:a16="http://schemas.microsoft.com/office/drawing/2014/main" id="{8444D527-5C84-4D09-A04D-BF67A706EE3C}"/>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1581714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7C30E-3954-4610-A67F-0DF0CD51D1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1B4004-C37B-4959-86BF-EAFAA6C323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301265-D72B-4223-8978-592548F3CD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63D6FC-975F-442C-A180-75F346477C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5E7D2A-71D4-4418-B980-BE8951BA1B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6C5B57-F94C-41A6-828B-9CA0DA3CA96D}"/>
              </a:ext>
            </a:extLst>
          </p:cNvPr>
          <p:cNvSpPr>
            <a:spLocks noGrp="1"/>
          </p:cNvSpPr>
          <p:nvPr>
            <p:ph type="dt" sz="half" idx="10"/>
          </p:nvPr>
        </p:nvSpPr>
        <p:spPr/>
        <p:txBody>
          <a:bodyPr/>
          <a:lstStyle/>
          <a:p>
            <a:fld id="{341AED6C-5BFA-4033-B1FD-D32A34047820}" type="datetime1">
              <a:rPr lang="en-IN" smtClean="0"/>
              <a:t>06-06-2022</a:t>
            </a:fld>
            <a:endParaRPr lang="en-US"/>
          </a:p>
        </p:txBody>
      </p:sp>
      <p:sp>
        <p:nvSpPr>
          <p:cNvPr id="8" name="Footer Placeholder 7">
            <a:extLst>
              <a:ext uri="{FF2B5EF4-FFF2-40B4-BE49-F238E27FC236}">
                <a16:creationId xmlns:a16="http://schemas.microsoft.com/office/drawing/2014/main" id="{AD230E18-D5A2-4620-8C09-372F2BEF014F}"/>
              </a:ext>
            </a:extLst>
          </p:cNvPr>
          <p:cNvSpPr>
            <a:spLocks noGrp="1"/>
          </p:cNvSpPr>
          <p:nvPr>
            <p:ph type="ftr" sz="quarter" idx="11"/>
          </p:nvPr>
        </p:nvSpPr>
        <p:spPr/>
        <p:txBody>
          <a:bodyPr/>
          <a:lstStyle/>
          <a:p>
            <a:r>
              <a:rPr lang="en-US"/>
              <a:t>Dept. of Mechanical Eng. NMAMIT</a:t>
            </a:r>
          </a:p>
        </p:txBody>
      </p:sp>
      <p:sp>
        <p:nvSpPr>
          <p:cNvPr id="9" name="Slide Number Placeholder 8">
            <a:extLst>
              <a:ext uri="{FF2B5EF4-FFF2-40B4-BE49-F238E27FC236}">
                <a16:creationId xmlns:a16="http://schemas.microsoft.com/office/drawing/2014/main" id="{6D30643F-BDF9-486B-B9DF-E4422BE1A7F4}"/>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359398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71A0B-478B-4E5E-9BA7-B98ADC192A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2AA848-FE74-40B0-A1F1-B616BE7279FA}"/>
              </a:ext>
            </a:extLst>
          </p:cNvPr>
          <p:cNvSpPr>
            <a:spLocks noGrp="1"/>
          </p:cNvSpPr>
          <p:nvPr>
            <p:ph type="dt" sz="half" idx="10"/>
          </p:nvPr>
        </p:nvSpPr>
        <p:spPr/>
        <p:txBody>
          <a:bodyPr/>
          <a:lstStyle/>
          <a:p>
            <a:fld id="{7E4797CB-2D3B-4ADB-A843-E04C3FD1C291}" type="datetime1">
              <a:rPr lang="en-IN" smtClean="0"/>
              <a:t>06-06-2022</a:t>
            </a:fld>
            <a:endParaRPr lang="en-US"/>
          </a:p>
        </p:txBody>
      </p:sp>
      <p:sp>
        <p:nvSpPr>
          <p:cNvPr id="4" name="Footer Placeholder 3">
            <a:extLst>
              <a:ext uri="{FF2B5EF4-FFF2-40B4-BE49-F238E27FC236}">
                <a16:creationId xmlns:a16="http://schemas.microsoft.com/office/drawing/2014/main" id="{CCA44A39-EBE5-4C41-B226-043AED19AD64}"/>
              </a:ext>
            </a:extLst>
          </p:cNvPr>
          <p:cNvSpPr>
            <a:spLocks noGrp="1"/>
          </p:cNvSpPr>
          <p:nvPr>
            <p:ph type="ftr" sz="quarter" idx="11"/>
          </p:nvPr>
        </p:nvSpPr>
        <p:spPr/>
        <p:txBody>
          <a:bodyPr/>
          <a:lstStyle/>
          <a:p>
            <a:r>
              <a:rPr lang="en-US"/>
              <a:t>Dept. of Mechanical Eng. NMAMIT</a:t>
            </a:r>
          </a:p>
        </p:txBody>
      </p:sp>
      <p:sp>
        <p:nvSpPr>
          <p:cNvPr id="5" name="Slide Number Placeholder 4">
            <a:extLst>
              <a:ext uri="{FF2B5EF4-FFF2-40B4-BE49-F238E27FC236}">
                <a16:creationId xmlns:a16="http://schemas.microsoft.com/office/drawing/2014/main" id="{51C499D5-8ADE-4657-A87F-30E572853A59}"/>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1008900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07A174-B543-46BF-9143-B83954185280}"/>
              </a:ext>
            </a:extLst>
          </p:cNvPr>
          <p:cNvSpPr>
            <a:spLocks noGrp="1"/>
          </p:cNvSpPr>
          <p:nvPr>
            <p:ph type="dt" sz="half" idx="10"/>
          </p:nvPr>
        </p:nvSpPr>
        <p:spPr/>
        <p:txBody>
          <a:bodyPr/>
          <a:lstStyle/>
          <a:p>
            <a:fld id="{A0E0AAC8-E459-4C4B-9EEE-C856323667B9}" type="datetime1">
              <a:rPr lang="en-IN" smtClean="0"/>
              <a:t>06-06-2022</a:t>
            </a:fld>
            <a:endParaRPr lang="en-US"/>
          </a:p>
        </p:txBody>
      </p:sp>
      <p:sp>
        <p:nvSpPr>
          <p:cNvPr id="3" name="Footer Placeholder 2">
            <a:extLst>
              <a:ext uri="{FF2B5EF4-FFF2-40B4-BE49-F238E27FC236}">
                <a16:creationId xmlns:a16="http://schemas.microsoft.com/office/drawing/2014/main" id="{427766FD-8822-49E5-A7F7-466C9B25879B}"/>
              </a:ext>
            </a:extLst>
          </p:cNvPr>
          <p:cNvSpPr>
            <a:spLocks noGrp="1"/>
          </p:cNvSpPr>
          <p:nvPr>
            <p:ph type="ftr" sz="quarter" idx="11"/>
          </p:nvPr>
        </p:nvSpPr>
        <p:spPr/>
        <p:txBody>
          <a:bodyPr/>
          <a:lstStyle/>
          <a:p>
            <a:r>
              <a:rPr lang="en-US"/>
              <a:t>Dept. of Mechanical Eng. NMAMIT</a:t>
            </a:r>
          </a:p>
        </p:txBody>
      </p:sp>
      <p:sp>
        <p:nvSpPr>
          <p:cNvPr id="4" name="Slide Number Placeholder 3">
            <a:extLst>
              <a:ext uri="{FF2B5EF4-FFF2-40B4-BE49-F238E27FC236}">
                <a16:creationId xmlns:a16="http://schemas.microsoft.com/office/drawing/2014/main" id="{6E8E825C-5BCE-42A3-BEE0-FFAFD595E0A1}"/>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2922019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1AE85-5B9C-4B49-8093-958645D390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7F88CA-D31E-4C3A-8C2F-C56D1D4FDF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073636-A05E-47E7-909E-9143B7E6B6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4BB576-F56B-4D95-89DF-CF500EAC18B9}"/>
              </a:ext>
            </a:extLst>
          </p:cNvPr>
          <p:cNvSpPr>
            <a:spLocks noGrp="1"/>
          </p:cNvSpPr>
          <p:nvPr>
            <p:ph type="dt" sz="half" idx="10"/>
          </p:nvPr>
        </p:nvSpPr>
        <p:spPr/>
        <p:txBody>
          <a:bodyPr/>
          <a:lstStyle/>
          <a:p>
            <a:fld id="{98C2C204-3613-43B3-9A10-E53614FFFB16}" type="datetime1">
              <a:rPr lang="en-IN" smtClean="0"/>
              <a:t>06-06-2022</a:t>
            </a:fld>
            <a:endParaRPr lang="en-US"/>
          </a:p>
        </p:txBody>
      </p:sp>
      <p:sp>
        <p:nvSpPr>
          <p:cNvPr id="6" name="Footer Placeholder 5">
            <a:extLst>
              <a:ext uri="{FF2B5EF4-FFF2-40B4-BE49-F238E27FC236}">
                <a16:creationId xmlns:a16="http://schemas.microsoft.com/office/drawing/2014/main" id="{BD6C7BC5-6861-459F-A1A5-303DEE803946}"/>
              </a:ext>
            </a:extLst>
          </p:cNvPr>
          <p:cNvSpPr>
            <a:spLocks noGrp="1"/>
          </p:cNvSpPr>
          <p:nvPr>
            <p:ph type="ftr" sz="quarter" idx="11"/>
          </p:nvPr>
        </p:nvSpPr>
        <p:spPr/>
        <p:txBody>
          <a:bodyPr/>
          <a:lstStyle/>
          <a:p>
            <a:r>
              <a:rPr lang="en-US"/>
              <a:t>Dept. of Mechanical Eng. NMAMIT</a:t>
            </a:r>
          </a:p>
        </p:txBody>
      </p:sp>
      <p:sp>
        <p:nvSpPr>
          <p:cNvPr id="7" name="Slide Number Placeholder 6">
            <a:extLst>
              <a:ext uri="{FF2B5EF4-FFF2-40B4-BE49-F238E27FC236}">
                <a16:creationId xmlns:a16="http://schemas.microsoft.com/office/drawing/2014/main" id="{33268BF3-B6CE-42DB-B7F0-0E1B792708D7}"/>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1369283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02EE-F8A0-41BE-A516-C71342D27A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E20CE0-2565-4682-B670-E42B2A60E0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07E3D8-381B-41BF-9506-1CAE29C98D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AAAC67-81EC-47EE-A095-8E670BC0FBAB}"/>
              </a:ext>
            </a:extLst>
          </p:cNvPr>
          <p:cNvSpPr>
            <a:spLocks noGrp="1"/>
          </p:cNvSpPr>
          <p:nvPr>
            <p:ph type="dt" sz="half" idx="10"/>
          </p:nvPr>
        </p:nvSpPr>
        <p:spPr/>
        <p:txBody>
          <a:bodyPr/>
          <a:lstStyle/>
          <a:p>
            <a:fld id="{C096B86A-0CB0-4639-A3BF-439725D23A95}" type="datetime1">
              <a:rPr lang="en-IN" smtClean="0"/>
              <a:t>06-06-2022</a:t>
            </a:fld>
            <a:endParaRPr lang="en-US"/>
          </a:p>
        </p:txBody>
      </p:sp>
      <p:sp>
        <p:nvSpPr>
          <p:cNvPr id="6" name="Footer Placeholder 5">
            <a:extLst>
              <a:ext uri="{FF2B5EF4-FFF2-40B4-BE49-F238E27FC236}">
                <a16:creationId xmlns:a16="http://schemas.microsoft.com/office/drawing/2014/main" id="{90F8A2D5-FCAC-448D-8E6B-B2F1DC377B80}"/>
              </a:ext>
            </a:extLst>
          </p:cNvPr>
          <p:cNvSpPr>
            <a:spLocks noGrp="1"/>
          </p:cNvSpPr>
          <p:nvPr>
            <p:ph type="ftr" sz="quarter" idx="11"/>
          </p:nvPr>
        </p:nvSpPr>
        <p:spPr/>
        <p:txBody>
          <a:bodyPr/>
          <a:lstStyle/>
          <a:p>
            <a:r>
              <a:rPr lang="en-US"/>
              <a:t>Dept. of Mechanical Eng. NMAMIT</a:t>
            </a:r>
          </a:p>
        </p:txBody>
      </p:sp>
      <p:sp>
        <p:nvSpPr>
          <p:cNvPr id="7" name="Slide Number Placeholder 6">
            <a:extLst>
              <a:ext uri="{FF2B5EF4-FFF2-40B4-BE49-F238E27FC236}">
                <a16:creationId xmlns:a16="http://schemas.microsoft.com/office/drawing/2014/main" id="{7A3BA11B-C53F-4990-8ABD-D86C8940C266}"/>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4133724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1C5485-CE74-44F3-898A-C834783332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490818-47D6-47A9-9847-EF4677B661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79948-30AE-41FD-946D-0B1A177516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A2CA41-C050-41C5-A95D-0CBB05BF9027}" type="datetime1">
              <a:rPr lang="en-IN" smtClean="0"/>
              <a:t>06-06-2022</a:t>
            </a:fld>
            <a:endParaRPr lang="en-US"/>
          </a:p>
        </p:txBody>
      </p:sp>
      <p:sp>
        <p:nvSpPr>
          <p:cNvPr id="5" name="Footer Placeholder 4">
            <a:extLst>
              <a:ext uri="{FF2B5EF4-FFF2-40B4-BE49-F238E27FC236}">
                <a16:creationId xmlns:a16="http://schemas.microsoft.com/office/drawing/2014/main" id="{6D7FF1A4-86F6-4B9B-B7E7-55FC2D2667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Dept. of Mechanical Eng. NMAMIT</a:t>
            </a:r>
          </a:p>
        </p:txBody>
      </p:sp>
      <p:sp>
        <p:nvSpPr>
          <p:cNvPr id="6" name="Slide Number Placeholder 5">
            <a:extLst>
              <a:ext uri="{FF2B5EF4-FFF2-40B4-BE49-F238E27FC236}">
                <a16:creationId xmlns:a16="http://schemas.microsoft.com/office/drawing/2014/main" id="{D96B3B2D-3DA5-44E5-8FE4-7EBBC1B114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050512-D934-43CA-A84A-C366EABA9236}" type="slidenum">
              <a:rPr lang="en-US" smtClean="0"/>
              <a:t>‹#›</a:t>
            </a:fld>
            <a:endParaRPr lang="en-US"/>
          </a:p>
        </p:txBody>
      </p:sp>
    </p:spTree>
    <p:extLst>
      <p:ext uri="{BB962C8B-B14F-4D97-AF65-F5344CB8AC3E}">
        <p14:creationId xmlns:p14="http://schemas.microsoft.com/office/powerpoint/2010/main" val="1409186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gif"/></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web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web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en.wikipedia.org/wiki/Data_acquisition"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64B13B-C3AF-44AE-96C0-5C000F54549D}"/>
              </a:ext>
            </a:extLst>
          </p:cNvPr>
          <p:cNvSpPr>
            <a:spLocks noGrp="1"/>
          </p:cNvSpPr>
          <p:nvPr>
            <p:ph type="ctrTitle"/>
          </p:nvPr>
        </p:nvSpPr>
        <p:spPr>
          <a:xfrm>
            <a:off x="1405609" y="2523834"/>
            <a:ext cx="9783204" cy="1342409"/>
          </a:xfrm>
        </p:spPr>
        <p:txBody>
          <a:bodyPr>
            <a:noAutofit/>
          </a:bodyPr>
          <a:lstStyle/>
          <a:p>
            <a:pPr>
              <a:lnSpc>
                <a:spcPct val="150000"/>
              </a:lnSpc>
            </a:pPr>
            <a:r>
              <a:rPr lang="en-US" sz="2800" b="1" dirty="0">
                <a:latin typeface="Times New Roman" panose="02020603050405020304" pitchFamily="18" charset="0"/>
                <a:cs typeface="Times New Roman" panose="02020603050405020304" pitchFamily="18" charset="0"/>
              </a:rPr>
              <a:t>AUTOMATIC BRAKING AND SPEED CONTROL SYSTEM USING DEEP NEURAL NETWORKS</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2899BB85-86FF-4D9B-905C-13B2F99BAC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099" y="41747"/>
            <a:ext cx="9045431" cy="1996605"/>
          </a:xfrm>
          <a:prstGeom prst="rect">
            <a:avLst/>
          </a:prstGeom>
        </p:spPr>
      </p:pic>
      <p:sp>
        <p:nvSpPr>
          <p:cNvPr id="12" name="Subtitle 2">
            <a:extLst>
              <a:ext uri="{FF2B5EF4-FFF2-40B4-BE49-F238E27FC236}">
                <a16:creationId xmlns:a16="http://schemas.microsoft.com/office/drawing/2014/main" id="{4A151ADD-EDFC-4D57-93A3-CE5125777FA8}"/>
              </a:ext>
            </a:extLst>
          </p:cNvPr>
          <p:cNvSpPr txBox="1">
            <a:spLocks/>
          </p:cNvSpPr>
          <p:nvPr/>
        </p:nvSpPr>
        <p:spPr>
          <a:xfrm>
            <a:off x="2050912" y="4182224"/>
            <a:ext cx="4045088" cy="5492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hangingPunct="0">
              <a:lnSpc>
                <a:spcPct val="150000"/>
              </a:lnSpc>
            </a:pPr>
            <a:r>
              <a:rPr lang="en-US" sz="2000" dirty="0">
                <a:latin typeface="Times New Roman" panose="02020603050405020304" pitchFamily="18" charset="0"/>
                <a:cs typeface="Times New Roman" panose="02020603050405020304" pitchFamily="18" charset="0"/>
              </a:rPr>
              <a:t>Eastan Saldanha (4NM19ME036)</a:t>
            </a:r>
            <a:endParaRPr lang="en-IN" sz="20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CC608102-AAA8-4AEE-A976-7F2736679740}"/>
              </a:ext>
            </a:extLst>
          </p:cNvPr>
          <p:cNvSpPr/>
          <p:nvPr/>
        </p:nvSpPr>
        <p:spPr>
          <a:xfrm>
            <a:off x="2984310" y="5290657"/>
            <a:ext cx="6096000" cy="925703"/>
          </a:xfrm>
          <a:prstGeom prst="rect">
            <a:avLst/>
          </a:prstGeom>
          <a:solidFill>
            <a:schemeClr val="accent4">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algn="ctr">
              <a:lnSpc>
                <a:spcPct val="115000"/>
              </a:lnSpc>
              <a:spcBef>
                <a:spcPts val="600"/>
              </a:spcBef>
              <a:spcAft>
                <a:spcPts val="600"/>
              </a:spcAft>
            </a:pPr>
            <a:r>
              <a:rPr lang="en-US" sz="20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Guide: </a:t>
            </a:r>
            <a:r>
              <a:rPr lang="en-US" sz="2000" b="1" dirty="0">
                <a:solidFill>
                  <a:schemeClr val="tx1"/>
                </a:solidFill>
                <a:latin typeface="Times New Roman" panose="02020603050405020304" pitchFamily="18" charset="0"/>
                <a:cs typeface="Times New Roman" panose="02020603050405020304" pitchFamily="18" charset="0"/>
              </a:rPr>
              <a:t>Mr. Adarsh Rai</a:t>
            </a:r>
            <a:endParaRPr lang="en-US" sz="20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ctr">
              <a:lnSpc>
                <a:spcPct val="115000"/>
              </a:lnSpc>
              <a:spcBef>
                <a:spcPts val="600"/>
              </a:spcBef>
              <a:spcAft>
                <a:spcPts val="600"/>
              </a:spcAft>
            </a:pPr>
            <a:r>
              <a:rPr lang="en-US" sz="20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Dept of Mech. Engg. NMAMIT Nitte</a:t>
            </a:r>
          </a:p>
        </p:txBody>
      </p:sp>
      <p:sp>
        <p:nvSpPr>
          <p:cNvPr id="21" name="Rectangle 20">
            <a:extLst>
              <a:ext uri="{FF2B5EF4-FFF2-40B4-BE49-F238E27FC236}">
                <a16:creationId xmlns:a16="http://schemas.microsoft.com/office/drawing/2014/main" id="{8671FE42-30E9-4208-91B5-D9BE2F0B80DE}"/>
              </a:ext>
            </a:extLst>
          </p:cNvPr>
          <p:cNvSpPr/>
          <p:nvPr/>
        </p:nvSpPr>
        <p:spPr>
          <a:xfrm>
            <a:off x="2522417" y="2051981"/>
            <a:ext cx="7019787" cy="400110"/>
          </a:xfrm>
          <a:prstGeom prst="rect">
            <a:avLst/>
          </a:prstGeom>
          <a:solidFill>
            <a:schemeClr val="accent4">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000" b="1" dirty="0">
                <a:solidFill>
                  <a:schemeClr val="tx1"/>
                </a:solidFill>
                <a:latin typeface="Times New Roman" panose="02020603050405020304" pitchFamily="18" charset="0"/>
                <a:cs typeface="Times New Roman" panose="02020603050405020304" pitchFamily="18" charset="0"/>
              </a:rPr>
              <a:t>MINI PROJECT PROGRESS PRESENTATION- 19ME606  </a:t>
            </a:r>
            <a:endParaRPr lang="en-US" sz="2000" dirty="0">
              <a:solidFill>
                <a:schemeClr val="tx1"/>
              </a:solidFill>
            </a:endParaRPr>
          </a:p>
        </p:txBody>
      </p:sp>
      <p:sp>
        <p:nvSpPr>
          <p:cNvPr id="22" name="Frame 21">
            <a:extLst>
              <a:ext uri="{FF2B5EF4-FFF2-40B4-BE49-F238E27FC236}">
                <a16:creationId xmlns:a16="http://schemas.microsoft.com/office/drawing/2014/main" id="{0888DD0F-2796-44B2-80A9-0925EF050C1F}"/>
              </a:ext>
            </a:extLst>
          </p:cNvPr>
          <p:cNvSpPr/>
          <p:nvPr/>
        </p:nvSpPr>
        <p:spPr>
          <a:xfrm>
            <a:off x="0" y="0"/>
            <a:ext cx="12192000" cy="6858000"/>
          </a:xfrm>
          <a:prstGeom prst="frame">
            <a:avLst>
              <a:gd name="adj1" fmla="val 1218"/>
            </a:avLst>
          </a:prstGeom>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2D050"/>
              </a:solidFill>
              <a:effectLst/>
              <a:uLnTx/>
              <a:uFillTx/>
              <a:latin typeface="Calibri"/>
              <a:ea typeface="+mn-ea"/>
              <a:cs typeface="+mn-cs"/>
            </a:endParaRPr>
          </a:p>
        </p:txBody>
      </p:sp>
      <p:sp>
        <p:nvSpPr>
          <p:cNvPr id="13" name="Subtitle 2">
            <a:extLst>
              <a:ext uri="{FF2B5EF4-FFF2-40B4-BE49-F238E27FC236}">
                <a16:creationId xmlns:a16="http://schemas.microsoft.com/office/drawing/2014/main" id="{E7B08DEC-77D8-47F2-9EA7-C705104A235F}"/>
              </a:ext>
            </a:extLst>
          </p:cNvPr>
          <p:cNvSpPr txBox="1">
            <a:spLocks/>
          </p:cNvSpPr>
          <p:nvPr/>
        </p:nvSpPr>
        <p:spPr>
          <a:xfrm>
            <a:off x="6166814" y="4141018"/>
            <a:ext cx="3565979" cy="5492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hangingPunct="0">
              <a:lnSpc>
                <a:spcPct val="150000"/>
              </a:lnSpc>
            </a:pPr>
            <a:r>
              <a:rPr lang="en-US" sz="2000" dirty="0">
                <a:latin typeface="Times New Roman" panose="02020603050405020304" pitchFamily="18" charset="0"/>
                <a:cs typeface="Times New Roman" panose="02020603050405020304" pitchFamily="18" charset="0"/>
              </a:rPr>
              <a:t>Chethan (4NM19ME025)</a:t>
            </a:r>
            <a:endParaRPr lang="en-IN" sz="2000" dirty="0">
              <a:latin typeface="Times New Roman" panose="02020603050405020304" pitchFamily="18" charset="0"/>
              <a:cs typeface="Times New Roman" panose="02020603050405020304" pitchFamily="18" charset="0"/>
            </a:endParaRPr>
          </a:p>
        </p:txBody>
      </p:sp>
      <p:sp>
        <p:nvSpPr>
          <p:cNvPr id="14" name="Date Placeholder 5">
            <a:extLst>
              <a:ext uri="{FF2B5EF4-FFF2-40B4-BE49-F238E27FC236}">
                <a16:creationId xmlns:a16="http://schemas.microsoft.com/office/drawing/2014/main" id="{1F3D77E1-52C6-43FB-B050-66A6D29946D8}"/>
              </a:ext>
            </a:extLst>
          </p:cNvPr>
          <p:cNvSpPr txBox="1">
            <a:spLocks/>
          </p:cNvSpPr>
          <p:nvPr/>
        </p:nvSpPr>
        <p:spPr>
          <a:xfrm>
            <a:off x="4661864" y="6380664"/>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 name="Date Placeholder 4">
            <a:extLst>
              <a:ext uri="{FF2B5EF4-FFF2-40B4-BE49-F238E27FC236}">
                <a16:creationId xmlns:a16="http://schemas.microsoft.com/office/drawing/2014/main" id="{76B8A48F-5E35-4BE2-90C1-A76015356F48}"/>
              </a:ext>
            </a:extLst>
          </p:cNvPr>
          <p:cNvSpPr>
            <a:spLocks noGrp="1"/>
          </p:cNvSpPr>
          <p:nvPr>
            <p:ph type="dt" sz="half" idx="10"/>
          </p:nvPr>
        </p:nvSpPr>
        <p:spPr/>
        <p:txBody>
          <a:bodyPr/>
          <a:lstStyle/>
          <a:p>
            <a:fld id="{1110FABF-D551-429E-8610-732CCA7EE762}" type="datetime1">
              <a:rPr lang="en-IN" smtClean="0"/>
              <a:t>06-06-2022</a:t>
            </a:fld>
            <a:endParaRPr lang="en-US"/>
          </a:p>
        </p:txBody>
      </p:sp>
      <p:sp>
        <p:nvSpPr>
          <p:cNvPr id="8" name="Footer Placeholder 7">
            <a:extLst>
              <a:ext uri="{FF2B5EF4-FFF2-40B4-BE49-F238E27FC236}">
                <a16:creationId xmlns:a16="http://schemas.microsoft.com/office/drawing/2014/main" id="{ED32714B-F6A2-4B97-B27D-078AF32CA1D9}"/>
              </a:ext>
            </a:extLst>
          </p:cNvPr>
          <p:cNvSpPr>
            <a:spLocks noGrp="1"/>
          </p:cNvSpPr>
          <p:nvPr>
            <p:ph type="ftr" sz="quarter" idx="11"/>
          </p:nvPr>
        </p:nvSpPr>
        <p:spPr/>
        <p:txBody>
          <a:bodyPr/>
          <a:lstStyle/>
          <a:p>
            <a:r>
              <a:rPr lang="en-US"/>
              <a:t>Dept. of Mechanical Eng. NMAMIT</a:t>
            </a:r>
          </a:p>
        </p:txBody>
      </p:sp>
      <p:sp>
        <p:nvSpPr>
          <p:cNvPr id="9" name="Slide Number Placeholder 8">
            <a:extLst>
              <a:ext uri="{FF2B5EF4-FFF2-40B4-BE49-F238E27FC236}">
                <a16:creationId xmlns:a16="http://schemas.microsoft.com/office/drawing/2014/main" id="{AC043C8B-B261-489D-99C4-CC0272D339AC}"/>
              </a:ext>
            </a:extLst>
          </p:cNvPr>
          <p:cNvSpPr>
            <a:spLocks noGrp="1"/>
          </p:cNvSpPr>
          <p:nvPr>
            <p:ph type="sldNum" sz="quarter" idx="12"/>
          </p:nvPr>
        </p:nvSpPr>
        <p:spPr/>
        <p:txBody>
          <a:bodyPr/>
          <a:lstStyle/>
          <a:p>
            <a:fld id="{2F050512-D934-43CA-A84A-C366EABA9236}" type="slidenum">
              <a:rPr lang="en-US" smtClean="0"/>
              <a:t>1</a:t>
            </a:fld>
            <a:endParaRPr lang="en-US"/>
          </a:p>
        </p:txBody>
      </p:sp>
    </p:spTree>
    <p:extLst>
      <p:ext uri="{BB962C8B-B14F-4D97-AF65-F5344CB8AC3E}">
        <p14:creationId xmlns:p14="http://schemas.microsoft.com/office/powerpoint/2010/main" val="95393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20" grpId="0" animBg="1"/>
      <p:bldP spid="21" grpId="0" animBg="1"/>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A45C249-1F96-48A9-A4D6-40B8C59A7D49}"/>
              </a:ext>
            </a:extLst>
          </p:cNvPr>
          <p:cNvSpPr txBox="1"/>
          <p:nvPr/>
        </p:nvSpPr>
        <p:spPr>
          <a:xfrm>
            <a:off x="619124" y="768985"/>
            <a:ext cx="10953751" cy="4226798"/>
          </a:xfrm>
          <a:prstGeom prst="rect">
            <a:avLst/>
          </a:prstGeom>
          <a:noFill/>
        </p:spPr>
        <p:txBody>
          <a:bodyPr wrap="square" rtlCol="0">
            <a:spAutoFit/>
          </a:bodyPr>
          <a:lstStyle/>
          <a:p>
            <a:pPr marL="412750" indent="-285750">
              <a:lnSpc>
                <a:spcPct val="150000"/>
              </a:lnSpc>
              <a:buSzPts val="1600"/>
              <a:buFont typeface="Arial" panose="020B0604020202020204" pitchFamily="34" charset="0"/>
              <a:buChar char="•"/>
            </a:pPr>
            <a:r>
              <a:rPr lang="en-US" sz="1600" dirty="0">
                <a:latin typeface="Times New Roman"/>
                <a:ea typeface="Times New Roman"/>
                <a:cs typeface="Times New Roman"/>
                <a:sym typeface="Times New Roman"/>
              </a:rPr>
              <a:t>If the predicted speed is less than actual speed of the vehicle, the vehicle’s embedded unit automatically alerts the driver to reduce the speed and waits for the user response ​</a:t>
            </a:r>
          </a:p>
          <a:p>
            <a:pPr marL="412750" indent="-285750">
              <a:lnSpc>
                <a:spcPct val="150000"/>
              </a:lnSpc>
              <a:buSzPts val="1600"/>
              <a:buFont typeface="Arial" panose="020B0604020202020204" pitchFamily="34" charset="0"/>
              <a:buChar char="•"/>
            </a:pPr>
            <a:r>
              <a:rPr lang="en-US" sz="1600" dirty="0">
                <a:latin typeface="Times New Roman"/>
                <a:ea typeface="Times New Roman"/>
                <a:cs typeface="Times New Roman"/>
                <a:sym typeface="Times New Roman"/>
              </a:rPr>
              <a:t>If it doesn’t get any input from the u</a:t>
            </a:r>
            <a:r>
              <a:rPr lang="en-IN" sz="1600" dirty="0">
                <a:latin typeface="Times New Roman"/>
                <a:ea typeface="Times New Roman"/>
                <a:cs typeface="Times New Roman"/>
                <a:sym typeface="Times New Roman"/>
              </a:rPr>
              <a:t>ser , the controller will calculate the change in speed between previous and current instants and correspondingly the acceleration</a:t>
            </a:r>
          </a:p>
          <a:p>
            <a:pPr marL="412750" lvl="0" indent="-285750">
              <a:lnSpc>
                <a:spcPct val="150000"/>
              </a:lnSpc>
              <a:buSzPts val="1600"/>
              <a:buFont typeface="Arial" panose="020B0604020202020204" pitchFamily="34" charset="0"/>
              <a:buChar char="•"/>
            </a:pPr>
            <a:r>
              <a:rPr lang="en-IN" sz="1600" dirty="0">
                <a:latin typeface="Times New Roman"/>
                <a:ea typeface="Times New Roman"/>
                <a:cs typeface="Times New Roman"/>
                <a:sym typeface="Times New Roman"/>
              </a:rPr>
              <a:t>The controller will send signal to  the actuator to move the accelerate peddle to attain speed predicted by the NN</a:t>
            </a:r>
          </a:p>
          <a:p>
            <a:pPr marL="127000" lvl="0">
              <a:buSzPts val="1600"/>
            </a:pPr>
            <a:endParaRPr lang="en-IN" sz="1600" dirty="0">
              <a:latin typeface="Times New Roman"/>
              <a:ea typeface="Times New Roman"/>
              <a:cs typeface="Times New Roman"/>
              <a:sym typeface="Times New Roman"/>
            </a:endParaRPr>
          </a:p>
          <a:p>
            <a:pPr marL="412750" lvl="0" indent="-285750">
              <a:buSzPts val="1600"/>
              <a:buFont typeface="Arial" panose="020B0604020202020204" pitchFamily="34" charset="0"/>
              <a:buChar char="•"/>
            </a:pPr>
            <a:r>
              <a:rPr lang="en-US" sz="1600" dirty="0">
                <a:solidFill>
                  <a:schemeClr val="dk1"/>
                </a:solidFill>
                <a:latin typeface="Times New Roman"/>
                <a:ea typeface="Times New Roman"/>
                <a:cs typeface="Times New Roman"/>
                <a:sym typeface="Times New Roman"/>
              </a:rPr>
              <a:t>Steps involved in the</a:t>
            </a:r>
            <a:r>
              <a:rPr lang="en-IN" sz="1600" dirty="0">
                <a:solidFill>
                  <a:schemeClr val="dk1"/>
                </a:solidFill>
                <a:latin typeface="Times New Roman"/>
                <a:ea typeface="Times New Roman"/>
                <a:cs typeface="Times New Roman"/>
                <a:sym typeface="Times New Roman"/>
              </a:rPr>
              <a:t> </a:t>
            </a:r>
            <a:r>
              <a:rPr lang="en-US" sz="1600" dirty="0">
                <a:solidFill>
                  <a:schemeClr val="dk1"/>
                </a:solidFill>
                <a:latin typeface="Times New Roman"/>
                <a:ea typeface="Times New Roman"/>
                <a:cs typeface="Times New Roman"/>
                <a:sym typeface="Times New Roman"/>
              </a:rPr>
              <a:t>process,</a:t>
            </a:r>
          </a:p>
          <a:p>
            <a:pPr marL="812165" lvl="1" indent="-330200">
              <a:spcBef>
                <a:spcPts val="1080"/>
              </a:spcBef>
              <a:buClr>
                <a:schemeClr val="dk1"/>
              </a:buClr>
              <a:buSzPts val="1600"/>
              <a:buFont typeface="Times New Roman"/>
              <a:buAutoNum type="arabicPeriod"/>
            </a:pPr>
            <a:r>
              <a:rPr lang="en-US" sz="1600" dirty="0">
                <a:solidFill>
                  <a:schemeClr val="dk1"/>
                </a:solidFill>
                <a:latin typeface="Times New Roman"/>
                <a:ea typeface="Times New Roman"/>
                <a:cs typeface="Times New Roman"/>
                <a:sym typeface="Times New Roman"/>
              </a:rPr>
              <a:t>Collect the environment data using Camera sensor</a:t>
            </a:r>
          </a:p>
          <a:p>
            <a:pPr marL="812165" lvl="1" indent="-330200">
              <a:spcBef>
                <a:spcPts val="1080"/>
              </a:spcBef>
              <a:buClr>
                <a:schemeClr val="dk1"/>
              </a:buClr>
              <a:buSzPts val="1600"/>
              <a:buFont typeface="Times New Roman"/>
              <a:buAutoNum type="arabicPeriod"/>
            </a:pPr>
            <a:r>
              <a:rPr lang="en-US" sz="1600" dirty="0">
                <a:solidFill>
                  <a:schemeClr val="dk1"/>
                </a:solidFill>
                <a:latin typeface="Times New Roman"/>
                <a:ea typeface="Times New Roman"/>
                <a:cs typeface="Times New Roman"/>
                <a:sym typeface="Times New Roman"/>
              </a:rPr>
              <a:t>Pre-processed the collected image</a:t>
            </a:r>
          </a:p>
          <a:p>
            <a:pPr marL="812165" lvl="1" indent="-330200">
              <a:spcBef>
                <a:spcPts val="1080"/>
              </a:spcBef>
              <a:buClr>
                <a:schemeClr val="dk1"/>
              </a:buClr>
              <a:buSzPts val="1600"/>
              <a:buFont typeface="Times New Roman"/>
              <a:buAutoNum type="arabicPeriod"/>
            </a:pPr>
            <a:r>
              <a:rPr lang="en-US" sz="1600" dirty="0">
                <a:solidFill>
                  <a:schemeClr val="dk1"/>
                </a:solidFill>
                <a:latin typeface="Times New Roman"/>
                <a:ea typeface="Times New Roman"/>
                <a:cs typeface="Times New Roman"/>
                <a:sym typeface="Times New Roman"/>
              </a:rPr>
              <a:t>Feed pre-processed image to the AI model</a:t>
            </a:r>
          </a:p>
          <a:p>
            <a:pPr marL="812165" lvl="1" indent="-330200">
              <a:spcBef>
                <a:spcPts val="1080"/>
              </a:spcBef>
              <a:buClr>
                <a:schemeClr val="dk1"/>
              </a:buClr>
              <a:buSzPts val="1600"/>
              <a:buFont typeface="Times New Roman"/>
              <a:buAutoNum type="arabicPeriod"/>
            </a:pPr>
            <a:r>
              <a:rPr lang="en-US" sz="1600" dirty="0">
                <a:solidFill>
                  <a:schemeClr val="dk1"/>
                </a:solidFill>
                <a:latin typeface="Times New Roman"/>
                <a:ea typeface="Times New Roman"/>
                <a:cs typeface="Times New Roman"/>
                <a:sym typeface="Times New Roman"/>
              </a:rPr>
              <a:t>Maintain / reduce / increase the speed as predicted by the  model</a:t>
            </a:r>
            <a:endParaRPr lang="en-US" sz="1600" dirty="0">
              <a:latin typeface="Times New Roman"/>
              <a:ea typeface="Times New Roman"/>
              <a:cs typeface="Times New Roman"/>
              <a:sym typeface="Times New Roman"/>
            </a:endParaRPr>
          </a:p>
          <a:p>
            <a:pPr marL="457200" lvl="0"/>
            <a:endParaRPr lang="en-US" sz="1600" dirty="0">
              <a:latin typeface="Times New Roman"/>
              <a:ea typeface="Times New Roman"/>
              <a:cs typeface="Times New Roman"/>
              <a:sym typeface="Times New Roman"/>
            </a:endParaRPr>
          </a:p>
        </p:txBody>
      </p:sp>
      <p:sp>
        <p:nvSpPr>
          <p:cNvPr id="8" name="Date Placeholder 7">
            <a:extLst>
              <a:ext uri="{FF2B5EF4-FFF2-40B4-BE49-F238E27FC236}">
                <a16:creationId xmlns:a16="http://schemas.microsoft.com/office/drawing/2014/main" id="{F327CF5A-B4E1-4D6B-804F-EFB35796BB61}"/>
              </a:ext>
            </a:extLst>
          </p:cNvPr>
          <p:cNvSpPr>
            <a:spLocks noGrp="1"/>
          </p:cNvSpPr>
          <p:nvPr>
            <p:ph type="dt" sz="half" idx="10"/>
          </p:nvPr>
        </p:nvSpPr>
        <p:spPr/>
        <p:txBody>
          <a:bodyPr/>
          <a:lstStyle/>
          <a:p>
            <a:fld id="{8B266254-556B-40BD-AA53-B11EC4901C43}" type="datetime1">
              <a:rPr lang="en-IN" smtClean="0"/>
              <a:t>06-06-2022</a:t>
            </a:fld>
            <a:endParaRPr lang="en-US"/>
          </a:p>
        </p:txBody>
      </p:sp>
      <p:sp>
        <p:nvSpPr>
          <p:cNvPr id="9" name="Footer Placeholder 8">
            <a:extLst>
              <a:ext uri="{FF2B5EF4-FFF2-40B4-BE49-F238E27FC236}">
                <a16:creationId xmlns:a16="http://schemas.microsoft.com/office/drawing/2014/main" id="{E4C4C60C-0930-44F8-B268-EA9333D7CE60}"/>
              </a:ext>
            </a:extLst>
          </p:cNvPr>
          <p:cNvSpPr>
            <a:spLocks noGrp="1"/>
          </p:cNvSpPr>
          <p:nvPr>
            <p:ph type="ftr" sz="quarter" idx="11"/>
          </p:nvPr>
        </p:nvSpPr>
        <p:spPr/>
        <p:txBody>
          <a:bodyPr/>
          <a:lstStyle/>
          <a:p>
            <a:r>
              <a:rPr lang="en-US"/>
              <a:t>Dept. of Mechanical Eng. NMAMIT</a:t>
            </a:r>
          </a:p>
        </p:txBody>
      </p:sp>
      <p:sp>
        <p:nvSpPr>
          <p:cNvPr id="10" name="Slide Number Placeholder 9">
            <a:extLst>
              <a:ext uri="{FF2B5EF4-FFF2-40B4-BE49-F238E27FC236}">
                <a16:creationId xmlns:a16="http://schemas.microsoft.com/office/drawing/2014/main" id="{156B6E41-8876-4E81-8CEB-01B8FF92237A}"/>
              </a:ext>
            </a:extLst>
          </p:cNvPr>
          <p:cNvSpPr>
            <a:spLocks noGrp="1"/>
          </p:cNvSpPr>
          <p:nvPr>
            <p:ph type="sldNum" sz="quarter" idx="12"/>
          </p:nvPr>
        </p:nvSpPr>
        <p:spPr/>
        <p:txBody>
          <a:bodyPr/>
          <a:lstStyle/>
          <a:p>
            <a:fld id="{2F050512-D934-43CA-A84A-C366EABA9236}" type="slidenum">
              <a:rPr lang="en-US" smtClean="0"/>
              <a:t>10</a:t>
            </a:fld>
            <a:endParaRPr lang="en-US"/>
          </a:p>
        </p:txBody>
      </p:sp>
    </p:spTree>
    <p:extLst>
      <p:ext uri="{BB962C8B-B14F-4D97-AF65-F5344CB8AC3E}">
        <p14:creationId xmlns:p14="http://schemas.microsoft.com/office/powerpoint/2010/main" val="56042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2" presetClass="entr" presetSubtype="4"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 calcmode="lin" valueType="num">
                                      <p:cBhvr additive="base">
                                        <p:cTn id="25"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xEl>
                                              <p:pRg st="6" end="6"/>
                                            </p:txEl>
                                          </p:spTgt>
                                        </p:tgtEl>
                                        <p:attrNameLst>
                                          <p:attrName>style.visibility</p:attrName>
                                        </p:attrNameLst>
                                      </p:cBhvr>
                                      <p:to>
                                        <p:strVal val="visible"/>
                                      </p:to>
                                    </p:set>
                                    <p:anim calcmode="lin" valueType="num">
                                      <p:cBhvr additive="base">
                                        <p:cTn id="29"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anim calcmode="lin" valueType="num">
                                      <p:cBhvr additive="base">
                                        <p:cTn id="33"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1">
                                            <p:txEl>
                                              <p:pRg st="8" end="8"/>
                                            </p:txEl>
                                          </p:spTgt>
                                        </p:tgtEl>
                                        <p:attrNameLst>
                                          <p:attrName>style.visibility</p:attrName>
                                        </p:attrNameLst>
                                      </p:cBhvr>
                                      <p:to>
                                        <p:strVal val="visible"/>
                                      </p:to>
                                    </p:set>
                                    <p:anim calcmode="lin" valueType="num">
                                      <p:cBhvr additive="base">
                                        <p:cTn id="37"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F6C30A5-CF43-4DA6-8200-87ED90229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600" y="729563"/>
            <a:ext cx="3009900" cy="4292967"/>
          </a:xfrm>
          <a:prstGeom prst="rect">
            <a:avLst/>
          </a:prstGeom>
        </p:spPr>
      </p:pic>
      <p:sp>
        <p:nvSpPr>
          <p:cNvPr id="10" name="TextBox 9">
            <a:extLst>
              <a:ext uri="{FF2B5EF4-FFF2-40B4-BE49-F238E27FC236}">
                <a16:creationId xmlns:a16="http://schemas.microsoft.com/office/drawing/2014/main" id="{8289D93A-4922-4A9C-9A30-440856DF3D8E}"/>
              </a:ext>
            </a:extLst>
          </p:cNvPr>
          <p:cNvSpPr txBox="1"/>
          <p:nvPr/>
        </p:nvSpPr>
        <p:spPr>
          <a:xfrm>
            <a:off x="8870645" y="5227774"/>
            <a:ext cx="2223109" cy="307777"/>
          </a:xfrm>
          <a:prstGeom prst="rect">
            <a:avLst/>
          </a:prstGeom>
          <a:noFill/>
        </p:spPr>
        <p:txBody>
          <a:bodyPr wrap="none" rtlCol="0">
            <a:spAutoFit/>
          </a:bodyPr>
          <a:lstStyle/>
          <a:p>
            <a:r>
              <a:rPr lang="en-IN" sz="1400" i="1" dirty="0">
                <a:latin typeface="Times New Roman" panose="02020603050405020304" pitchFamily="18" charset="0"/>
                <a:cs typeface="Times New Roman" panose="02020603050405020304" pitchFamily="18" charset="0"/>
              </a:rPr>
              <a:t>Fig. 1.1 Model Architecture</a:t>
            </a:r>
          </a:p>
        </p:txBody>
      </p:sp>
      <p:sp>
        <p:nvSpPr>
          <p:cNvPr id="11" name="TextBox 10">
            <a:extLst>
              <a:ext uri="{FF2B5EF4-FFF2-40B4-BE49-F238E27FC236}">
                <a16:creationId xmlns:a16="http://schemas.microsoft.com/office/drawing/2014/main" id="{7A45C249-1F96-48A9-A4D6-40B8C59A7D49}"/>
              </a:ext>
            </a:extLst>
          </p:cNvPr>
          <p:cNvSpPr txBox="1"/>
          <p:nvPr/>
        </p:nvSpPr>
        <p:spPr>
          <a:xfrm>
            <a:off x="800100" y="789888"/>
            <a:ext cx="7641604" cy="5878853"/>
          </a:xfrm>
          <a:prstGeom prst="rect">
            <a:avLst/>
          </a:prstGeom>
          <a:noFill/>
        </p:spPr>
        <p:txBody>
          <a:bodyPr wrap="square" rtlCol="0">
            <a:spAutoFit/>
          </a:bodyPr>
          <a:lstStyle/>
          <a:p>
            <a:pPr marL="12700" lvl="0">
              <a:lnSpc>
                <a:spcPct val="150000"/>
              </a:lnSpc>
              <a:spcBef>
                <a:spcPts val="1000"/>
              </a:spcBef>
            </a:pPr>
            <a:endParaRPr lang="en-US" sz="1600" dirty="0">
              <a:latin typeface="Times New Roman"/>
              <a:ea typeface="Times New Roman"/>
              <a:cs typeface="Times New Roman"/>
              <a:sym typeface="Times New Roman"/>
            </a:endParaRPr>
          </a:p>
          <a:p>
            <a:pPr marL="412750" lvl="0" indent="-285750">
              <a:lnSpc>
                <a:spcPct val="150000"/>
              </a:lnSpc>
              <a:buClr>
                <a:schemeClr val="dk1"/>
              </a:buClr>
              <a:buSzPts val="1600"/>
              <a:buFont typeface="Arial" panose="020B0604020202020204" pitchFamily="34" charset="0"/>
              <a:buChar char="•"/>
            </a:pPr>
            <a:r>
              <a:rPr lang="en-US" sz="1600" dirty="0">
                <a:latin typeface="Times New Roman"/>
                <a:ea typeface="Times New Roman"/>
                <a:cs typeface="Times New Roman"/>
                <a:sym typeface="Times New Roman"/>
              </a:rPr>
              <a:t>A CNN typically has two layers: a convolutional layer and a fully connected layer.</a:t>
            </a:r>
          </a:p>
          <a:p>
            <a:pPr marL="412750" lvl="0" indent="-285750">
              <a:lnSpc>
                <a:spcPct val="150000"/>
              </a:lnSpc>
              <a:buClr>
                <a:schemeClr val="dk1"/>
              </a:buClr>
              <a:buSzPts val="1600"/>
              <a:buFont typeface="Arial" panose="020B0604020202020204" pitchFamily="34" charset="0"/>
              <a:buChar char="•"/>
            </a:pPr>
            <a:r>
              <a:rPr lang="en-US" sz="1600" dirty="0">
                <a:latin typeface="Times New Roman"/>
                <a:ea typeface="Times New Roman"/>
                <a:cs typeface="Times New Roman"/>
                <a:sym typeface="Times New Roman"/>
              </a:rPr>
              <a:t>The network architecture consists of 9 layers, including a normalization layer, 5 convolutional layers, and 4 fully connected layers​</a:t>
            </a:r>
          </a:p>
          <a:p>
            <a:pPr marL="412750" lvl="0" indent="-285750">
              <a:lnSpc>
                <a:spcPct val="150000"/>
              </a:lnSpc>
              <a:buClr>
                <a:schemeClr val="dk1"/>
              </a:buClr>
              <a:buSzPts val="1600"/>
              <a:buFont typeface="Arial" panose="020B0604020202020204" pitchFamily="34" charset="0"/>
              <a:buChar char="•"/>
            </a:pPr>
            <a:r>
              <a:rPr lang="en-US" sz="1600" dirty="0">
                <a:latin typeface="Times New Roman"/>
                <a:ea typeface="Times New Roman"/>
                <a:cs typeface="Times New Roman"/>
                <a:sym typeface="Times New Roman"/>
              </a:rPr>
              <a:t>The network has about 27 million connections and 250 thousand parameters</a:t>
            </a:r>
          </a:p>
          <a:p>
            <a:pPr marL="412750" lvl="0" indent="-285750">
              <a:lnSpc>
                <a:spcPct val="150000"/>
              </a:lnSpc>
              <a:buClr>
                <a:schemeClr val="dk1"/>
              </a:buClr>
              <a:buSzPts val="1600"/>
              <a:buFont typeface="Arial" panose="020B0604020202020204" pitchFamily="34" charset="0"/>
              <a:buChar char="•"/>
            </a:pPr>
            <a:r>
              <a:rPr lang="en-US" sz="1600" dirty="0">
                <a:latin typeface="Times New Roman"/>
                <a:ea typeface="Times New Roman"/>
                <a:cs typeface="Times New Roman"/>
                <a:sym typeface="Times New Roman"/>
              </a:rPr>
              <a:t>The convolutional layers are designed to perform feature extraction, and are chosen empirically through a series of experiments that vary layer configurations</a:t>
            </a:r>
          </a:p>
          <a:p>
            <a:pPr marL="412750" lvl="0" indent="-285750">
              <a:lnSpc>
                <a:spcPct val="150000"/>
              </a:lnSpc>
              <a:buClr>
                <a:schemeClr val="dk1"/>
              </a:buClr>
              <a:buSzPts val="1600"/>
              <a:buFont typeface="Arial" panose="020B0604020202020204" pitchFamily="34" charset="0"/>
              <a:buChar char="•"/>
            </a:pPr>
            <a:r>
              <a:rPr lang="en-US" sz="1600" dirty="0">
                <a:latin typeface="Times New Roman"/>
                <a:ea typeface="Times New Roman"/>
                <a:cs typeface="Times New Roman"/>
                <a:sym typeface="Times New Roman"/>
              </a:rPr>
              <a:t>We then use strided convolutions in the first three convolutional layers with a 2×2 stride and a 5×5 kernel, and a non-strided convolution with a 3×3 kernel size in the final two convolutional layers</a:t>
            </a:r>
          </a:p>
          <a:p>
            <a:pPr marL="412750" indent="-285750">
              <a:lnSpc>
                <a:spcPct val="150000"/>
              </a:lnSpc>
              <a:buClr>
                <a:schemeClr val="dk1"/>
              </a:buClr>
              <a:buSzPts val="1600"/>
              <a:buFont typeface="Arial" panose="020B0604020202020204" pitchFamily="34" charset="0"/>
              <a:buChar char="•"/>
            </a:pPr>
            <a:r>
              <a:rPr lang="en-US" sz="1600" dirty="0">
                <a:latin typeface="Times New Roman"/>
                <a:ea typeface="Times New Roman"/>
                <a:cs typeface="Times New Roman"/>
                <a:sym typeface="Times New Roman"/>
              </a:rPr>
              <a:t>Each layer is introduced with non-linearity with ReLU activation function and  the output layer consists of log SoftMax function for </a:t>
            </a:r>
            <a:r>
              <a:rPr lang="en-US" sz="1600" dirty="0">
                <a:latin typeface="Times New Roman" panose="02020603050405020304" pitchFamily="18" charset="0"/>
                <a:cs typeface="Times New Roman" panose="02020603050405020304" pitchFamily="18" charset="0"/>
              </a:rPr>
              <a:t>multi-class classification </a:t>
            </a:r>
            <a:endParaRPr lang="en-US" sz="1600" dirty="0">
              <a:latin typeface="Times New Roman"/>
              <a:ea typeface="Times New Roman"/>
              <a:cs typeface="Times New Roman"/>
              <a:sym typeface="Times New Roman"/>
            </a:endParaRPr>
          </a:p>
          <a:p>
            <a:pPr marL="412750" lvl="0" indent="-285750">
              <a:lnSpc>
                <a:spcPct val="150000"/>
              </a:lnSpc>
              <a:buClr>
                <a:schemeClr val="dk1"/>
              </a:buClr>
              <a:buSzPts val="1600"/>
              <a:buFont typeface="Arial" panose="020B0604020202020204" pitchFamily="34" charset="0"/>
              <a:buChar char="•"/>
            </a:pPr>
            <a:r>
              <a:rPr lang="en-US" sz="1600" dirty="0">
                <a:latin typeface="Times New Roman"/>
                <a:ea typeface="Times New Roman"/>
                <a:cs typeface="Times New Roman"/>
                <a:sym typeface="Times New Roman"/>
              </a:rPr>
              <a:t>The output will be any one of the range between 0-5, 5-15, 15-25, 25-35, more than 35</a:t>
            </a:r>
          </a:p>
          <a:p>
            <a:pPr marL="12700" lvl="0">
              <a:lnSpc>
                <a:spcPct val="150000"/>
              </a:lnSpc>
              <a:spcBef>
                <a:spcPts val="1000"/>
              </a:spcBef>
            </a:pPr>
            <a:endParaRPr lang="en-US" sz="2400" dirty="0">
              <a:latin typeface="Times New Roman"/>
              <a:ea typeface="Times New Roman"/>
              <a:cs typeface="Times New Roman"/>
              <a:sym typeface="Times New Roman"/>
            </a:endParaRPr>
          </a:p>
        </p:txBody>
      </p:sp>
      <p:sp>
        <p:nvSpPr>
          <p:cNvPr id="3" name="Rectangle 2">
            <a:extLst>
              <a:ext uri="{FF2B5EF4-FFF2-40B4-BE49-F238E27FC236}">
                <a16:creationId xmlns:a16="http://schemas.microsoft.com/office/drawing/2014/main" id="{E894097B-9DE0-4FFD-8285-C416805C6452}"/>
              </a:ext>
            </a:extLst>
          </p:cNvPr>
          <p:cNvSpPr/>
          <p:nvPr/>
        </p:nvSpPr>
        <p:spPr>
          <a:xfrm>
            <a:off x="533400" y="729563"/>
            <a:ext cx="6096000" cy="369332"/>
          </a:xfrm>
          <a:prstGeom prst="rect">
            <a:avLst/>
          </a:prstGeom>
        </p:spPr>
        <p:txBody>
          <a:bodyPr>
            <a:spAutoFit/>
          </a:bodyPr>
          <a:lstStyle/>
          <a:p>
            <a:pPr marL="342900" lvl="0" indent="-342900">
              <a:buFont typeface="+mj-lt"/>
              <a:buAutoNum type="arabicPeriod"/>
            </a:pPr>
            <a:r>
              <a:rPr lang="en-US" b="1" dirty="0">
                <a:latin typeface="Times New Roman"/>
                <a:ea typeface="Times New Roman"/>
                <a:cs typeface="Times New Roman"/>
                <a:sym typeface="Times New Roman"/>
              </a:rPr>
              <a:t>Model architecture</a:t>
            </a:r>
          </a:p>
        </p:txBody>
      </p:sp>
      <p:sp>
        <p:nvSpPr>
          <p:cNvPr id="12" name="Date Placeholder 11">
            <a:extLst>
              <a:ext uri="{FF2B5EF4-FFF2-40B4-BE49-F238E27FC236}">
                <a16:creationId xmlns:a16="http://schemas.microsoft.com/office/drawing/2014/main" id="{BB3BE296-05FC-49E1-89DE-5922D3EE2088}"/>
              </a:ext>
            </a:extLst>
          </p:cNvPr>
          <p:cNvSpPr>
            <a:spLocks noGrp="1"/>
          </p:cNvSpPr>
          <p:nvPr>
            <p:ph type="dt" sz="half" idx="10"/>
          </p:nvPr>
        </p:nvSpPr>
        <p:spPr/>
        <p:txBody>
          <a:bodyPr/>
          <a:lstStyle/>
          <a:p>
            <a:fld id="{437EDF5A-C3C1-48D0-90A9-A40D260873FB}" type="datetime1">
              <a:rPr lang="en-IN" smtClean="0"/>
              <a:t>06-06-2022</a:t>
            </a:fld>
            <a:endParaRPr lang="en-US" dirty="0"/>
          </a:p>
        </p:txBody>
      </p:sp>
      <p:sp>
        <p:nvSpPr>
          <p:cNvPr id="13" name="Footer Placeholder 12">
            <a:extLst>
              <a:ext uri="{FF2B5EF4-FFF2-40B4-BE49-F238E27FC236}">
                <a16:creationId xmlns:a16="http://schemas.microsoft.com/office/drawing/2014/main" id="{9A0A1657-3CFD-41A1-9BE1-283698369242}"/>
              </a:ext>
            </a:extLst>
          </p:cNvPr>
          <p:cNvSpPr>
            <a:spLocks noGrp="1"/>
          </p:cNvSpPr>
          <p:nvPr>
            <p:ph type="ftr" sz="quarter" idx="11"/>
          </p:nvPr>
        </p:nvSpPr>
        <p:spPr/>
        <p:txBody>
          <a:bodyPr/>
          <a:lstStyle/>
          <a:p>
            <a:r>
              <a:rPr lang="en-US"/>
              <a:t>Dept. of Mechanical Eng. NMAMIT</a:t>
            </a:r>
          </a:p>
        </p:txBody>
      </p:sp>
      <p:sp>
        <p:nvSpPr>
          <p:cNvPr id="14" name="Slide Number Placeholder 13">
            <a:extLst>
              <a:ext uri="{FF2B5EF4-FFF2-40B4-BE49-F238E27FC236}">
                <a16:creationId xmlns:a16="http://schemas.microsoft.com/office/drawing/2014/main" id="{567D8F1C-5D5D-4B24-9B92-9B6F4A525F6C}"/>
              </a:ext>
            </a:extLst>
          </p:cNvPr>
          <p:cNvSpPr>
            <a:spLocks noGrp="1"/>
          </p:cNvSpPr>
          <p:nvPr>
            <p:ph type="sldNum" sz="quarter" idx="12"/>
          </p:nvPr>
        </p:nvSpPr>
        <p:spPr/>
        <p:txBody>
          <a:bodyPr/>
          <a:lstStyle/>
          <a:p>
            <a:fld id="{2F050512-D934-43CA-A84A-C366EABA9236}" type="slidenum">
              <a:rPr lang="en-US" smtClean="0"/>
              <a:t>11</a:t>
            </a:fld>
            <a:endParaRPr lang="en-US"/>
          </a:p>
        </p:txBody>
      </p:sp>
    </p:spTree>
    <p:extLst>
      <p:ext uri="{BB962C8B-B14F-4D97-AF65-F5344CB8AC3E}">
        <p14:creationId xmlns:p14="http://schemas.microsoft.com/office/powerpoint/2010/main" val="272761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500"/>
                                        <p:tgtEl>
                                          <p:spTgt spid="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3" end="3"/>
                                            </p:txEl>
                                          </p:spTgt>
                                        </p:tgtEl>
                                        <p:attrNameLst>
                                          <p:attrName>style.visibility</p:attrName>
                                        </p:attrNameLst>
                                      </p:cBhvr>
                                      <p:to>
                                        <p:strVal val="visible"/>
                                      </p:to>
                                    </p:set>
                                    <p:animEffect transition="in" filter="fade">
                                      <p:cBhvr>
                                        <p:cTn id="32" dur="500"/>
                                        <p:tgtEl>
                                          <p:spTgt spid="1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animEffect transition="in" filter="fade">
                                      <p:cBhvr>
                                        <p:cTn id="37" dur="500"/>
                                        <p:tgtEl>
                                          <p:spTgt spid="1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xEl>
                                              <p:pRg st="5" end="5"/>
                                            </p:txEl>
                                          </p:spTgt>
                                        </p:tgtEl>
                                        <p:attrNameLst>
                                          <p:attrName>style.visibility</p:attrName>
                                        </p:attrNameLst>
                                      </p:cBhvr>
                                      <p:to>
                                        <p:strVal val="visible"/>
                                      </p:to>
                                    </p:set>
                                    <p:animEffect transition="in" filter="fade">
                                      <p:cBhvr>
                                        <p:cTn id="42" dur="500"/>
                                        <p:tgtEl>
                                          <p:spTgt spid="11">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xEl>
                                              <p:pRg st="6" end="6"/>
                                            </p:txEl>
                                          </p:spTgt>
                                        </p:tgtEl>
                                        <p:attrNameLst>
                                          <p:attrName>style.visibility</p:attrName>
                                        </p:attrNameLst>
                                      </p:cBhvr>
                                      <p:to>
                                        <p:strVal val="visible"/>
                                      </p:to>
                                    </p:set>
                                    <p:animEffect transition="in" filter="fade">
                                      <p:cBhvr>
                                        <p:cTn id="47" dur="500"/>
                                        <p:tgtEl>
                                          <p:spTgt spid="11">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xEl>
                                              <p:pRg st="7" end="7"/>
                                            </p:txEl>
                                          </p:spTgt>
                                        </p:tgtEl>
                                        <p:attrNameLst>
                                          <p:attrName>style.visibility</p:attrName>
                                        </p:attrNameLst>
                                      </p:cBhvr>
                                      <p:to>
                                        <p:strVal val="visible"/>
                                      </p:to>
                                    </p:set>
                                    <p:animEffect transition="in" filter="fade">
                                      <p:cBhvr>
                                        <p:cTn id="52"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61D112-F971-4C1F-9878-D2E8F889C480}"/>
              </a:ext>
            </a:extLst>
          </p:cNvPr>
          <p:cNvSpPr txBox="1"/>
          <p:nvPr/>
        </p:nvSpPr>
        <p:spPr>
          <a:xfrm>
            <a:off x="945837" y="1177323"/>
            <a:ext cx="7404604" cy="26334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layer performs a dot product between two matrices, where one matrix  is the set of learnable parameters known as a kernel, and the other matrix is the restricted portion of the receptive field</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kernel is spatially smaller than an image but is more in-depth</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kernel slides across the height and width of the image-producing the image representation of that receptive region, a two-dimensional representation of the image known as an activation map</a:t>
            </a:r>
            <a:endParaRPr lang="en-IN" sz="1600"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541FEAF-9B4F-40F4-8360-7698187C8B9D}"/>
              </a:ext>
            </a:extLst>
          </p:cNvPr>
          <p:cNvSpPr/>
          <p:nvPr/>
        </p:nvSpPr>
        <p:spPr>
          <a:xfrm>
            <a:off x="719191" y="807049"/>
            <a:ext cx="1691489" cy="458074"/>
          </a:xfrm>
          <a:prstGeom prst="rect">
            <a:avLst/>
          </a:prstGeom>
        </p:spPr>
        <p:txBody>
          <a:bodyPr wrap="none">
            <a:spAutoFit/>
          </a:bodyPr>
          <a:lstStyle/>
          <a:p>
            <a:pPr>
              <a:lnSpc>
                <a:spcPct val="150000"/>
              </a:lnSpc>
            </a:pPr>
            <a:r>
              <a:rPr lang="en-IN" b="1" dirty="0">
                <a:latin typeface="Times New Roman" panose="02020603050405020304" pitchFamily="18" charset="0"/>
                <a:cs typeface="Times New Roman" panose="02020603050405020304" pitchFamily="18" charset="0"/>
              </a:rPr>
              <a:t>1. Convolution </a:t>
            </a:r>
            <a:endParaRPr lang="en-US"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74EF9A2-24E6-4EDF-BB08-C0361722A59B}"/>
              </a:ext>
            </a:extLst>
          </p:cNvPr>
          <p:cNvSpPr/>
          <p:nvPr/>
        </p:nvSpPr>
        <p:spPr>
          <a:xfrm>
            <a:off x="395992" y="387345"/>
            <a:ext cx="6654386" cy="369332"/>
          </a:xfrm>
          <a:prstGeom prst="rect">
            <a:avLst/>
          </a:prstGeom>
        </p:spPr>
        <p:txBody>
          <a:bodyPr wrap="none">
            <a:spAutoFit/>
          </a:bodyPr>
          <a:lstStyle/>
          <a:p>
            <a:pPr marL="342900" lvl="0" indent="-342900">
              <a:buFont typeface="+mj-lt"/>
              <a:buAutoNum type="arabicPeriod" startAt="2"/>
            </a:pPr>
            <a:r>
              <a:rPr lang="en-US" b="1" dirty="0">
                <a:latin typeface="Times New Roman"/>
                <a:ea typeface="Times New Roman"/>
                <a:cs typeface="Times New Roman"/>
                <a:sym typeface="Times New Roman"/>
              </a:rPr>
              <a:t>Key elements involved in Convolutional Deep Neural Network</a:t>
            </a:r>
          </a:p>
        </p:txBody>
      </p:sp>
      <p:sp>
        <p:nvSpPr>
          <p:cNvPr id="8" name="Date Placeholder 7">
            <a:extLst>
              <a:ext uri="{FF2B5EF4-FFF2-40B4-BE49-F238E27FC236}">
                <a16:creationId xmlns:a16="http://schemas.microsoft.com/office/drawing/2014/main" id="{DDAE77DC-F4B6-4316-A56F-E251B977711F}"/>
              </a:ext>
            </a:extLst>
          </p:cNvPr>
          <p:cNvSpPr>
            <a:spLocks noGrp="1"/>
          </p:cNvSpPr>
          <p:nvPr>
            <p:ph type="dt" sz="half" idx="10"/>
          </p:nvPr>
        </p:nvSpPr>
        <p:spPr/>
        <p:txBody>
          <a:bodyPr/>
          <a:lstStyle/>
          <a:p>
            <a:fld id="{140EA4AF-34AC-4636-96D1-C989C6B4772E}" type="datetime1">
              <a:rPr lang="en-IN" smtClean="0"/>
              <a:t>06-06-2022</a:t>
            </a:fld>
            <a:endParaRPr lang="en-US"/>
          </a:p>
        </p:txBody>
      </p:sp>
      <p:sp>
        <p:nvSpPr>
          <p:cNvPr id="9" name="Footer Placeholder 8">
            <a:extLst>
              <a:ext uri="{FF2B5EF4-FFF2-40B4-BE49-F238E27FC236}">
                <a16:creationId xmlns:a16="http://schemas.microsoft.com/office/drawing/2014/main" id="{C3F673D2-6C82-473D-B16B-6B9CA4C3769B}"/>
              </a:ext>
            </a:extLst>
          </p:cNvPr>
          <p:cNvSpPr>
            <a:spLocks noGrp="1"/>
          </p:cNvSpPr>
          <p:nvPr>
            <p:ph type="ftr" sz="quarter" idx="11"/>
          </p:nvPr>
        </p:nvSpPr>
        <p:spPr/>
        <p:txBody>
          <a:bodyPr/>
          <a:lstStyle/>
          <a:p>
            <a:r>
              <a:rPr lang="en-US"/>
              <a:t>Dept. of Mechanical Eng. NMAMIT</a:t>
            </a:r>
          </a:p>
        </p:txBody>
      </p:sp>
      <p:sp>
        <p:nvSpPr>
          <p:cNvPr id="12" name="Slide Number Placeholder 11">
            <a:extLst>
              <a:ext uri="{FF2B5EF4-FFF2-40B4-BE49-F238E27FC236}">
                <a16:creationId xmlns:a16="http://schemas.microsoft.com/office/drawing/2014/main" id="{77D1631A-03C3-45A4-80EB-12115955825A}"/>
              </a:ext>
            </a:extLst>
          </p:cNvPr>
          <p:cNvSpPr>
            <a:spLocks noGrp="1"/>
          </p:cNvSpPr>
          <p:nvPr>
            <p:ph type="sldNum" sz="quarter" idx="12"/>
          </p:nvPr>
        </p:nvSpPr>
        <p:spPr/>
        <p:txBody>
          <a:bodyPr/>
          <a:lstStyle/>
          <a:p>
            <a:fld id="{2F050512-D934-43CA-A84A-C366EABA9236}" type="slidenum">
              <a:rPr lang="en-US" smtClean="0"/>
              <a:t>12</a:t>
            </a:fld>
            <a:endParaRPr lang="en-US"/>
          </a:p>
        </p:txBody>
      </p:sp>
      <p:pic>
        <p:nvPicPr>
          <p:cNvPr id="10" name="Picture 9">
            <a:extLst>
              <a:ext uri="{FF2B5EF4-FFF2-40B4-BE49-F238E27FC236}">
                <a16:creationId xmlns:a16="http://schemas.microsoft.com/office/drawing/2014/main" id="{CE4EB153-686A-4E85-AC9F-AE5DCC408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9312" y="362224"/>
            <a:ext cx="1976746" cy="1906684"/>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9EBEED0-EB4C-4A20-9CCB-9C793AE9A7C5}"/>
                  </a:ext>
                </a:extLst>
              </p:cNvPr>
              <p:cNvSpPr txBox="1"/>
              <p:nvPr/>
            </p:nvSpPr>
            <p:spPr>
              <a:xfrm>
                <a:off x="7878047" y="2254998"/>
                <a:ext cx="387335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𝐹𝑖𝑔</m:t>
                      </m:r>
                      <m:r>
                        <a:rPr lang="en-IN" sz="1400" b="0" i="1" smtClean="0">
                          <a:latin typeface="Cambria Math" panose="02040503050406030204" pitchFamily="18" charset="0"/>
                        </a:rPr>
                        <m:t>. 2.1.1  3×3 </m:t>
                      </m:r>
                      <m:r>
                        <a:rPr lang="en-IN" sz="1400" b="0" i="1" smtClean="0">
                          <a:latin typeface="Cambria Math" panose="02040503050406030204" pitchFamily="18" charset="0"/>
                          <a:ea typeface="Cambria Math" panose="02040503050406030204" pitchFamily="18" charset="0"/>
                        </a:rPr>
                        <m:t>𝐾𝑒𝑟𝑛𝑒𝑙</m:t>
                      </m:r>
                      <m:r>
                        <a:rPr lang="en-IN" sz="1400" b="0" i="1" smtClean="0">
                          <a:latin typeface="Cambria Math" panose="02040503050406030204" pitchFamily="18" charset="0"/>
                          <a:ea typeface="Cambria Math" panose="02040503050406030204" pitchFamily="18" charset="0"/>
                        </a:rPr>
                        <m:t> </m:t>
                      </m:r>
                    </m:oMath>
                  </m:oMathPara>
                </a14:m>
                <a:endParaRPr lang="en-IN" sz="1400" dirty="0">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09EBEED0-EB4C-4A20-9CCB-9C793AE9A7C5}"/>
                  </a:ext>
                </a:extLst>
              </p:cNvPr>
              <p:cNvSpPr txBox="1">
                <a:spLocks noRot="1" noChangeAspect="1" noMove="1" noResize="1" noEditPoints="1" noAdjustHandles="1" noChangeArrowheads="1" noChangeShapeType="1" noTextEdit="1"/>
              </p:cNvSpPr>
              <p:nvPr/>
            </p:nvSpPr>
            <p:spPr>
              <a:xfrm>
                <a:off x="7878047" y="2254998"/>
                <a:ext cx="3873357" cy="307777"/>
              </a:xfrm>
              <a:prstGeom prst="rect">
                <a:avLst/>
              </a:prstGeom>
              <a:blipFill>
                <a:blip r:embed="rId3"/>
                <a:stretch>
                  <a:fillRect b="-10000"/>
                </a:stretch>
              </a:blipFill>
            </p:spPr>
            <p:txBody>
              <a:bodyPr/>
              <a:lstStyle/>
              <a:p>
                <a:r>
                  <a:rPr lang="en-IN">
                    <a:noFill/>
                  </a:rPr>
                  <a:t> </a:t>
                </a:r>
              </a:p>
            </p:txBody>
          </p:sp>
        </mc:Fallback>
      </mc:AlternateContent>
      <p:pic>
        <p:nvPicPr>
          <p:cNvPr id="14" name="Picture 13">
            <a:extLst>
              <a:ext uri="{FF2B5EF4-FFF2-40B4-BE49-F238E27FC236}">
                <a16:creationId xmlns:a16="http://schemas.microsoft.com/office/drawing/2014/main" id="{B97470AB-0502-4760-BCD0-A9CA82D67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2741782"/>
            <a:ext cx="2743200" cy="200264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F5EC1C9-8A0E-4ACC-882F-5356599A9CE9}"/>
                  </a:ext>
                </a:extLst>
              </p:cNvPr>
              <p:cNvSpPr txBox="1"/>
              <p:nvPr/>
            </p:nvSpPr>
            <p:spPr>
              <a:xfrm>
                <a:off x="8350441" y="4744422"/>
                <a:ext cx="3263517" cy="307777"/>
              </a:xfrm>
              <a:prstGeom prst="rect">
                <a:avLst/>
              </a:prstGeom>
              <a:noFill/>
            </p:spPr>
            <p:txBody>
              <a:bodyPr wrap="square" rtlCol="0">
                <a:spAutoFit/>
              </a:bodyPr>
              <a:lstStyle/>
              <a:p>
                <a:pPr algn="ctr"/>
                <a:r>
                  <a:rPr lang="en-IN" sz="1400" i="1" dirty="0">
                    <a:latin typeface="Times New Roman" panose="02020603050405020304" pitchFamily="18" charset="0"/>
                    <a:ea typeface="Cambria Math" panose="02040503050406030204" pitchFamily="18" charset="0"/>
                    <a:cs typeface="Times New Roman" panose="02020603050405020304" pitchFamily="18" charset="0"/>
                  </a:rPr>
                  <a:t>Fig. 2.1.2 Convolution</a:t>
                </a:r>
                <a14:m>
                  <m:oMath xmlns:m="http://schemas.openxmlformats.org/officeDocument/2006/math">
                    <m:r>
                      <a:rPr lang="en-IN" sz="1400" b="0" i="1" smtClean="0">
                        <a:latin typeface="Cambria Math" panose="02040503050406030204" pitchFamily="18" charset="0"/>
                        <a:ea typeface="Cambria Math" panose="02040503050406030204" pitchFamily="18" charset="0"/>
                      </a:rPr>
                      <m:t> </m:t>
                    </m:r>
                  </m:oMath>
                </a14:m>
                <a:endParaRPr lang="en-IN" sz="1400" i="1" dirty="0">
                  <a:latin typeface="Times New Roman" panose="02020603050405020304" pitchFamily="18"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DF5EC1C9-8A0E-4ACC-882F-5356599A9CE9}"/>
                  </a:ext>
                </a:extLst>
              </p:cNvPr>
              <p:cNvSpPr txBox="1">
                <a:spLocks noRot="1" noChangeAspect="1" noMove="1" noResize="1" noEditPoints="1" noAdjustHandles="1" noChangeArrowheads="1" noChangeShapeType="1" noTextEdit="1"/>
              </p:cNvSpPr>
              <p:nvPr/>
            </p:nvSpPr>
            <p:spPr>
              <a:xfrm>
                <a:off x="8350441" y="4744422"/>
                <a:ext cx="3263517" cy="307777"/>
              </a:xfrm>
              <a:prstGeom prst="rect">
                <a:avLst/>
              </a:prstGeom>
              <a:blipFill>
                <a:blip r:embed="rId5"/>
                <a:stretch>
                  <a:fillRect t="-1961" b="-19608"/>
                </a:stretch>
              </a:blipFill>
            </p:spPr>
            <p:txBody>
              <a:bodyPr/>
              <a:lstStyle/>
              <a:p>
                <a:r>
                  <a:rPr lang="en-IN">
                    <a:noFill/>
                  </a:rPr>
                  <a:t> </a:t>
                </a:r>
              </a:p>
            </p:txBody>
          </p:sp>
        </mc:Fallback>
      </mc:AlternateContent>
      <p:sp>
        <p:nvSpPr>
          <p:cNvPr id="16" name="Rectangle 15">
            <a:extLst>
              <a:ext uri="{FF2B5EF4-FFF2-40B4-BE49-F238E27FC236}">
                <a16:creationId xmlns:a16="http://schemas.microsoft.com/office/drawing/2014/main" id="{D7216E99-096E-4CCF-A115-327EEC11F652}"/>
              </a:ext>
            </a:extLst>
          </p:cNvPr>
          <p:cNvSpPr/>
          <p:nvPr/>
        </p:nvSpPr>
        <p:spPr>
          <a:xfrm>
            <a:off x="719191" y="3849214"/>
            <a:ext cx="1800493" cy="458074"/>
          </a:xfrm>
          <a:prstGeom prst="rect">
            <a:avLst/>
          </a:prstGeom>
        </p:spPr>
        <p:txBody>
          <a:bodyPr wrap="none">
            <a:spAutoFit/>
          </a:bodyPr>
          <a:lstStyle/>
          <a:p>
            <a:pPr>
              <a:lnSpc>
                <a:spcPct val="150000"/>
              </a:lnSpc>
            </a:pPr>
            <a:r>
              <a:rPr lang="en-IN" b="1" dirty="0">
                <a:latin typeface="Times New Roman" panose="02020603050405020304" pitchFamily="18" charset="0"/>
                <a:cs typeface="Times New Roman" panose="02020603050405020304" pitchFamily="18" charset="0"/>
              </a:rPr>
              <a:t>2.  Loss function</a:t>
            </a:r>
            <a:endParaRPr lang="en-US"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6C5B650-C1F0-466B-8228-4C7F553DBCD8}"/>
              </a:ext>
            </a:extLst>
          </p:cNvPr>
          <p:cNvSpPr/>
          <p:nvPr/>
        </p:nvSpPr>
        <p:spPr>
          <a:xfrm>
            <a:off x="945838" y="4384157"/>
            <a:ext cx="7664762" cy="1156086"/>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loss function in a neural network quantifies the difference between the expected outcome and the outcome produced by the machine learning model </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loss function is used to derive the gradients which are used to update the weights. </a:t>
            </a:r>
          </a:p>
        </p:txBody>
      </p:sp>
    </p:spTree>
    <p:extLst>
      <p:ext uri="{BB962C8B-B14F-4D97-AF65-F5344CB8AC3E}">
        <p14:creationId xmlns:p14="http://schemas.microsoft.com/office/powerpoint/2010/main" val="75901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animEffect transition="in" filter="fade">
                                      <p:cBhvr>
                                        <p:cTn id="37" dur="500"/>
                                        <p:tgtEl>
                                          <p:spTgt spid="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1" end="1"/>
                                            </p:txEl>
                                          </p:spTgt>
                                        </p:tgtEl>
                                        <p:attrNameLst>
                                          <p:attrName>style.visibility</p:attrName>
                                        </p:attrNameLst>
                                      </p:cBhvr>
                                      <p:to>
                                        <p:strVal val="visible"/>
                                      </p:to>
                                    </p:set>
                                    <p:animEffect transition="in" filter="fade">
                                      <p:cBhvr>
                                        <p:cTn id="42" dur="500"/>
                                        <p:tgtEl>
                                          <p:spTgt spid="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2" end="2"/>
                                            </p:txEl>
                                          </p:spTgt>
                                        </p:tgtEl>
                                        <p:attrNameLst>
                                          <p:attrName>style.visibility</p:attrName>
                                        </p:attrNameLst>
                                      </p:cBhvr>
                                      <p:to>
                                        <p:strVal val="visible"/>
                                      </p:to>
                                    </p:set>
                                    <p:animEffect transition="in" filter="fade">
                                      <p:cBhvr>
                                        <p:cTn id="47" dur="500"/>
                                        <p:tgtEl>
                                          <p:spTgt spid="2">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0" end="0"/>
                                            </p:txEl>
                                          </p:spTgt>
                                        </p:tgtEl>
                                        <p:attrNameLst>
                                          <p:attrName>style.visibility</p:attrName>
                                        </p:attrNameLst>
                                      </p:cBhvr>
                                      <p:to>
                                        <p:strVal val="visible"/>
                                      </p:to>
                                    </p:set>
                                    <p:animEffect transition="in" filter="fade">
                                      <p:cBhvr>
                                        <p:cTn id="57" dur="500"/>
                                        <p:tgtEl>
                                          <p:spTgt spid="4">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txEl>
                                              <p:pRg st="1" end="1"/>
                                            </p:txEl>
                                          </p:spTgt>
                                        </p:tgtEl>
                                        <p:attrNameLst>
                                          <p:attrName>style.visibility</p:attrName>
                                        </p:attrNameLst>
                                      </p:cBhvr>
                                      <p:to>
                                        <p:strVal val="visible"/>
                                      </p:to>
                                    </p:set>
                                    <p:animEffect transition="in" filter="fade">
                                      <p:cBhvr>
                                        <p:cTn id="6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P spid="3" grpId="0"/>
      <p:bldP spid="13" grpId="0"/>
      <p:bldP spid="16" grpId="0"/>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DD01C0-4F74-4AF9-8A01-AE80C4E14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2297811"/>
            <a:ext cx="4988803" cy="1891051"/>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CB8652D-7DD3-4D59-8694-F025F0813405}"/>
                  </a:ext>
                </a:extLst>
              </p:cNvPr>
              <p:cNvSpPr txBox="1"/>
              <p:nvPr/>
            </p:nvSpPr>
            <p:spPr>
              <a:xfrm>
                <a:off x="7585181" y="1901963"/>
                <a:ext cx="3263517" cy="307777"/>
              </a:xfrm>
              <a:prstGeom prst="rect">
                <a:avLst/>
              </a:prstGeom>
              <a:noFill/>
            </p:spPr>
            <p:txBody>
              <a:bodyPr wrap="square" rtlCol="0">
                <a:spAutoFit/>
              </a:bodyPr>
              <a:lstStyle/>
              <a:p>
                <a:pPr algn="ctr"/>
                <a:r>
                  <a:rPr lang="en-IN" sz="1400" i="1" dirty="0">
                    <a:latin typeface="Times New Roman" panose="02020603050405020304" pitchFamily="18" charset="0"/>
                    <a:ea typeface="Cambria Math" panose="02040503050406030204" pitchFamily="18" charset="0"/>
                    <a:cs typeface="Times New Roman" panose="02020603050405020304" pitchFamily="18" charset="0"/>
                  </a:rPr>
                  <a:t>Fig. 2.2.1 </a:t>
                </a:r>
                <a:r>
                  <a:rPr lang="en-US" sz="1400" i="1" dirty="0">
                    <a:latin typeface="Times New Roman" panose="02020603050405020304" pitchFamily="18" charset="0"/>
                    <a:cs typeface="Times New Roman" panose="02020603050405020304" pitchFamily="18" charset="0"/>
                  </a:rPr>
                  <a:t>Cross-Entropy loss function</a:t>
                </a:r>
                <a14:m>
                  <m:oMath xmlns:m="http://schemas.openxmlformats.org/officeDocument/2006/math">
                    <m:r>
                      <a:rPr lang="en-IN" sz="1400" b="0" i="1" smtClean="0">
                        <a:latin typeface="Cambria Math" panose="02040503050406030204" pitchFamily="18" charset="0"/>
                        <a:ea typeface="Cambria Math" panose="02040503050406030204" pitchFamily="18" charset="0"/>
                      </a:rPr>
                      <m:t> </m:t>
                    </m:r>
                  </m:oMath>
                </a14:m>
                <a:endParaRPr lang="en-IN" sz="1400" i="1" dirty="0">
                  <a:latin typeface="Times New Roman" panose="02020603050405020304" pitchFamily="18"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FCB8652D-7DD3-4D59-8694-F025F0813405}"/>
                  </a:ext>
                </a:extLst>
              </p:cNvPr>
              <p:cNvSpPr txBox="1">
                <a:spLocks noRot="1" noChangeAspect="1" noMove="1" noResize="1" noEditPoints="1" noAdjustHandles="1" noChangeArrowheads="1" noChangeShapeType="1" noTextEdit="1"/>
              </p:cNvSpPr>
              <p:nvPr/>
            </p:nvSpPr>
            <p:spPr>
              <a:xfrm>
                <a:off x="7585181" y="1901963"/>
                <a:ext cx="3263517" cy="307777"/>
              </a:xfrm>
              <a:prstGeom prst="rect">
                <a:avLst/>
              </a:prstGeom>
              <a:blipFill>
                <a:blip r:embed="rId3"/>
                <a:stretch>
                  <a:fillRect t="-4000" b="-22000"/>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5095E264-98B7-4B0F-848B-1534ED78E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4674" y="704929"/>
            <a:ext cx="4016880" cy="1277957"/>
          </a:xfrm>
          <a:prstGeom prst="rect">
            <a:avLst/>
          </a:prstGeom>
        </p:spPr>
      </p:pic>
      <p:sp>
        <p:nvSpPr>
          <p:cNvPr id="8" name="Rectangle 7">
            <a:extLst>
              <a:ext uri="{FF2B5EF4-FFF2-40B4-BE49-F238E27FC236}">
                <a16:creationId xmlns:a16="http://schemas.microsoft.com/office/drawing/2014/main" id="{475E62F0-FA12-4352-BA82-899755757A4E}"/>
              </a:ext>
            </a:extLst>
          </p:cNvPr>
          <p:cNvSpPr/>
          <p:nvPr/>
        </p:nvSpPr>
        <p:spPr>
          <a:xfrm>
            <a:off x="745247" y="640080"/>
            <a:ext cx="5672306" cy="2264081"/>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Also called</a:t>
            </a:r>
            <a:r>
              <a:rPr lang="en-US" sz="1600" b="1" dirty="0">
                <a:latin typeface="Times New Roman" panose="02020603050405020304" pitchFamily="18" charset="0"/>
                <a:cs typeface="Times New Roman" panose="02020603050405020304" pitchFamily="18" charset="0"/>
              </a:rPr>
              <a:t> logarithmic loss</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log loss</a:t>
            </a:r>
            <a:r>
              <a:rPr lang="en-US" sz="1600" dirty="0">
                <a:latin typeface="Times New Roman" panose="02020603050405020304" pitchFamily="18" charset="0"/>
                <a:cs typeface="Times New Roman" panose="02020603050405020304" pitchFamily="18" charset="0"/>
              </a:rPr>
              <a:t> or </a:t>
            </a:r>
            <a:r>
              <a:rPr lang="en-US" sz="1600" b="1" dirty="0">
                <a:latin typeface="Times New Roman" panose="02020603050405020304" pitchFamily="18" charset="0"/>
                <a:cs typeface="Times New Roman" panose="02020603050405020304" pitchFamily="18" charset="0"/>
              </a:rPr>
              <a:t>logistic loss</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Each predicted class probability is compared to the actual class desired output 0 or 1 and a loss is calculated that penalizes the probability based on how far it is from the actual expected value</a:t>
            </a:r>
            <a:endParaRPr lang="en-IN" sz="16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
        <p:nvSpPr>
          <p:cNvPr id="9" name="Date Placeholder 8">
            <a:extLst>
              <a:ext uri="{FF2B5EF4-FFF2-40B4-BE49-F238E27FC236}">
                <a16:creationId xmlns:a16="http://schemas.microsoft.com/office/drawing/2014/main" id="{23A35307-B1A8-4E44-9F7A-1F769E0B1FD8}"/>
              </a:ext>
            </a:extLst>
          </p:cNvPr>
          <p:cNvSpPr>
            <a:spLocks noGrp="1"/>
          </p:cNvSpPr>
          <p:nvPr>
            <p:ph type="dt" sz="half" idx="10"/>
          </p:nvPr>
        </p:nvSpPr>
        <p:spPr/>
        <p:txBody>
          <a:bodyPr/>
          <a:lstStyle/>
          <a:p>
            <a:fld id="{1B8D0516-49C8-44CB-9B67-E5A033DF31B8}" type="datetime1">
              <a:rPr lang="en-IN" smtClean="0"/>
              <a:t>06-06-2022</a:t>
            </a:fld>
            <a:endParaRPr lang="en-US" dirty="0"/>
          </a:p>
        </p:txBody>
      </p:sp>
      <p:sp>
        <p:nvSpPr>
          <p:cNvPr id="12" name="Footer Placeholder 11">
            <a:extLst>
              <a:ext uri="{FF2B5EF4-FFF2-40B4-BE49-F238E27FC236}">
                <a16:creationId xmlns:a16="http://schemas.microsoft.com/office/drawing/2014/main" id="{ACBD5E2E-E729-47E0-97F2-D2076543B035}"/>
              </a:ext>
            </a:extLst>
          </p:cNvPr>
          <p:cNvSpPr>
            <a:spLocks noGrp="1"/>
          </p:cNvSpPr>
          <p:nvPr>
            <p:ph type="ftr" sz="quarter" idx="11"/>
          </p:nvPr>
        </p:nvSpPr>
        <p:spPr/>
        <p:txBody>
          <a:bodyPr/>
          <a:lstStyle/>
          <a:p>
            <a:r>
              <a:rPr lang="en-US"/>
              <a:t>Dept. of Mechanical Eng. NMAMIT</a:t>
            </a:r>
          </a:p>
        </p:txBody>
      </p:sp>
      <p:sp>
        <p:nvSpPr>
          <p:cNvPr id="13" name="Slide Number Placeholder 12">
            <a:extLst>
              <a:ext uri="{FF2B5EF4-FFF2-40B4-BE49-F238E27FC236}">
                <a16:creationId xmlns:a16="http://schemas.microsoft.com/office/drawing/2014/main" id="{60687CE3-FC09-4641-AFDB-2D7D2AB98B72}"/>
              </a:ext>
            </a:extLst>
          </p:cNvPr>
          <p:cNvSpPr>
            <a:spLocks noGrp="1"/>
          </p:cNvSpPr>
          <p:nvPr>
            <p:ph type="sldNum" sz="quarter" idx="12"/>
          </p:nvPr>
        </p:nvSpPr>
        <p:spPr/>
        <p:txBody>
          <a:bodyPr/>
          <a:lstStyle/>
          <a:p>
            <a:fld id="{2F050512-D934-43CA-A84A-C366EABA9236}" type="slidenum">
              <a:rPr lang="en-US" smtClean="0"/>
              <a:t>13</a:t>
            </a:fld>
            <a:endParaRPr lang="en-US"/>
          </a:p>
        </p:txBody>
      </p:sp>
      <p:sp>
        <p:nvSpPr>
          <p:cNvPr id="14" name="Rectangle 13">
            <a:extLst>
              <a:ext uri="{FF2B5EF4-FFF2-40B4-BE49-F238E27FC236}">
                <a16:creationId xmlns:a16="http://schemas.microsoft.com/office/drawing/2014/main" id="{E10E47C3-9601-474C-ACF5-3D70ED9828B2}"/>
              </a:ext>
            </a:extLst>
          </p:cNvPr>
          <p:cNvSpPr/>
          <p:nvPr/>
        </p:nvSpPr>
        <p:spPr>
          <a:xfrm>
            <a:off x="533400" y="4263625"/>
            <a:ext cx="6096000" cy="458074"/>
          </a:xfrm>
          <a:prstGeom prst="rect">
            <a:avLst/>
          </a:prstGeom>
        </p:spPr>
        <p:txBody>
          <a:bodyPr>
            <a:spAutoFit/>
          </a:bodyPr>
          <a:lstStyle/>
          <a:p>
            <a:pPr marL="342900" indent="-342900">
              <a:lnSpc>
                <a:spcPct val="150000"/>
              </a:lnSpc>
              <a:buFont typeface="+mj-lt"/>
              <a:buAutoNum type="arabicPeriod" startAt="3"/>
            </a:pPr>
            <a:r>
              <a:rPr lang="en-IN" b="1" dirty="0">
                <a:latin typeface="Times New Roman" panose="02020603050405020304" pitchFamily="18" charset="0"/>
                <a:cs typeface="Times New Roman" panose="02020603050405020304" pitchFamily="18" charset="0"/>
              </a:rPr>
              <a:t>Activation functions</a:t>
            </a:r>
          </a:p>
        </p:txBody>
      </p:sp>
      <p:pic>
        <p:nvPicPr>
          <p:cNvPr id="19" name="Picture 18">
            <a:extLst>
              <a:ext uri="{FF2B5EF4-FFF2-40B4-BE49-F238E27FC236}">
                <a16:creationId xmlns:a16="http://schemas.microsoft.com/office/drawing/2014/main" id="{2905A22D-2E35-42D5-ADA5-267CCAD1C6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8052" y="3324163"/>
            <a:ext cx="3771900" cy="2400300"/>
          </a:xfrm>
          <a:prstGeom prst="rect">
            <a:avLst/>
          </a:prstGeom>
        </p:spPr>
      </p:pic>
      <p:sp>
        <p:nvSpPr>
          <p:cNvPr id="20" name="TextBox 19">
            <a:extLst>
              <a:ext uri="{FF2B5EF4-FFF2-40B4-BE49-F238E27FC236}">
                <a16:creationId xmlns:a16="http://schemas.microsoft.com/office/drawing/2014/main" id="{43C972B5-1089-46F2-9E2E-5FBDBE6E4CAF}"/>
              </a:ext>
            </a:extLst>
          </p:cNvPr>
          <p:cNvSpPr txBox="1"/>
          <p:nvPr/>
        </p:nvSpPr>
        <p:spPr>
          <a:xfrm>
            <a:off x="8284821" y="5724463"/>
            <a:ext cx="2816733" cy="307777"/>
          </a:xfrm>
          <a:prstGeom prst="rect">
            <a:avLst/>
          </a:prstGeom>
          <a:noFill/>
        </p:spPr>
        <p:txBody>
          <a:bodyPr wrap="none" rtlCol="0">
            <a:spAutoFit/>
          </a:bodyPr>
          <a:lstStyle/>
          <a:p>
            <a:r>
              <a:rPr lang="en-IN" sz="1400" i="1" dirty="0">
                <a:latin typeface="Times New Roman" panose="02020603050405020304" pitchFamily="18" charset="0"/>
                <a:cs typeface="Times New Roman" panose="02020603050405020304" pitchFamily="18" charset="0"/>
              </a:rPr>
              <a:t>Fig. 2.3.1 </a:t>
            </a:r>
            <a:r>
              <a:rPr lang="en-IN" sz="1400" i="1" dirty="0" err="1">
                <a:latin typeface="Times New Roman" panose="02020603050405020304" pitchFamily="18" charset="0"/>
                <a:cs typeface="Times New Roman" panose="02020603050405020304" pitchFamily="18" charset="0"/>
              </a:rPr>
              <a:t>ReLU</a:t>
            </a:r>
            <a:r>
              <a:rPr lang="en-IN" sz="1400" i="1" dirty="0">
                <a:latin typeface="Times New Roman" panose="02020603050405020304" pitchFamily="18" charset="0"/>
                <a:cs typeface="Times New Roman" panose="02020603050405020304" pitchFamily="18" charset="0"/>
              </a:rPr>
              <a:t> Activation Function</a:t>
            </a:r>
          </a:p>
        </p:txBody>
      </p:sp>
      <p:sp>
        <p:nvSpPr>
          <p:cNvPr id="21" name="Rectangle 20">
            <a:extLst>
              <a:ext uri="{FF2B5EF4-FFF2-40B4-BE49-F238E27FC236}">
                <a16:creationId xmlns:a16="http://schemas.microsoft.com/office/drawing/2014/main" id="{B4D80824-F705-4B6A-A4CC-6B88768E43BA}"/>
              </a:ext>
            </a:extLst>
          </p:cNvPr>
          <p:cNvSpPr/>
          <p:nvPr/>
        </p:nvSpPr>
        <p:spPr>
          <a:xfrm>
            <a:off x="583674" y="5060875"/>
            <a:ext cx="6909852" cy="830997"/>
          </a:xfrm>
          <a:prstGeom prst="rect">
            <a:avLst/>
          </a:prstGeom>
        </p:spPr>
        <p:txBody>
          <a:bodyPr wrap="square">
            <a:spAutoFit/>
          </a:bodyPr>
          <a:lstStyle/>
          <a:p>
            <a:pPr marL="742950" lvl="1" indent="-285750">
              <a:buFont typeface="Arial" panose="020B0604020202020204" pitchFamily="34" charset="0"/>
              <a:buChar char="•"/>
            </a:pPr>
            <a:r>
              <a:rPr lang="en-US" sz="1600" dirty="0">
                <a:solidFill>
                  <a:srgbClr val="222222"/>
                </a:solidFill>
                <a:latin typeface="Times New Roman" panose="02020603050405020304" pitchFamily="18" charset="0"/>
                <a:cs typeface="Times New Roman" panose="02020603050405020304" pitchFamily="18" charset="0"/>
              </a:rPr>
              <a:t>The Rectified Linear Unit (ReLU) has become very popular in the last few years. It computes the function ƒ(κ)=max (0,κ). In other words, the activation is simply threshold at zero</a:t>
            </a:r>
          </a:p>
        </p:txBody>
      </p:sp>
      <p:sp>
        <p:nvSpPr>
          <p:cNvPr id="22" name="Rectangle 21">
            <a:extLst>
              <a:ext uri="{FF2B5EF4-FFF2-40B4-BE49-F238E27FC236}">
                <a16:creationId xmlns:a16="http://schemas.microsoft.com/office/drawing/2014/main" id="{098EED05-EB0F-40DA-9648-E11F4A7559D4}"/>
              </a:ext>
            </a:extLst>
          </p:cNvPr>
          <p:cNvSpPr/>
          <p:nvPr/>
        </p:nvSpPr>
        <p:spPr>
          <a:xfrm>
            <a:off x="838200" y="4728103"/>
            <a:ext cx="1381125" cy="584775"/>
          </a:xfrm>
          <a:prstGeom prst="rect">
            <a:avLst/>
          </a:prstGeom>
        </p:spPr>
        <p:txBody>
          <a:bodyPr wrap="square">
            <a:spAutoFit/>
          </a:bodyPr>
          <a:lstStyle/>
          <a:p>
            <a:pPr marL="342900" indent="-342900">
              <a:buAutoNum type="arabicPeriod"/>
            </a:pPr>
            <a:r>
              <a:rPr lang="en-US" sz="1600" b="1" dirty="0">
                <a:solidFill>
                  <a:srgbClr val="222222"/>
                </a:solidFill>
                <a:latin typeface="Times New Roman" panose="02020603050405020304" pitchFamily="18" charset="0"/>
                <a:cs typeface="Times New Roman" panose="02020603050405020304" pitchFamily="18" charset="0"/>
              </a:rPr>
              <a:t>ReLU</a:t>
            </a:r>
          </a:p>
          <a:p>
            <a:pPr marL="742950" lvl="1" indent="-285750">
              <a:buFont typeface="Arial" panose="020B0604020202020204" pitchFamily="34" charset="0"/>
              <a:buChar char="•"/>
            </a:pPr>
            <a:endParaRPr lang="en-US" sz="1600" dirty="0">
              <a:solidFill>
                <a:srgbClr val="22222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885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xEl>
                                              <p:pRg st="0" end="0"/>
                                            </p:txEl>
                                          </p:spTgt>
                                        </p:tgtEl>
                                        <p:attrNameLst>
                                          <p:attrName>style.visibility</p:attrName>
                                        </p:attrNameLst>
                                      </p:cBhvr>
                                      <p:to>
                                        <p:strVal val="visible"/>
                                      </p:to>
                                    </p:set>
                                    <p:animEffect transition="in" filter="fade">
                                      <p:cBhvr>
                                        <p:cTn id="5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 grpId="0" uiExpand="1" build="p"/>
      <p:bldP spid="14" grpId="0"/>
      <p:bldP spid="20" grpId="0"/>
      <p:bldP spid="21" grpId="0" uiExpand="1" build="p"/>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a:extLst>
              <a:ext uri="{FF2B5EF4-FFF2-40B4-BE49-F238E27FC236}">
                <a16:creationId xmlns:a16="http://schemas.microsoft.com/office/drawing/2014/main" id="{EA540D94-B46B-4B07-8CE4-BA288C9391B5}"/>
              </a:ext>
            </a:extLst>
          </p:cNvPr>
          <p:cNvSpPr>
            <a:spLocks noGrp="1"/>
          </p:cNvSpPr>
          <p:nvPr>
            <p:ph type="dt" sz="half" idx="10"/>
          </p:nvPr>
        </p:nvSpPr>
        <p:spPr/>
        <p:txBody>
          <a:bodyPr/>
          <a:lstStyle/>
          <a:p>
            <a:fld id="{5C20CFAD-4AAD-4D1F-BD43-AE6813D96BFE}" type="datetime1">
              <a:rPr lang="en-IN" smtClean="0"/>
              <a:t>06-06-2022</a:t>
            </a:fld>
            <a:endParaRPr lang="en-US"/>
          </a:p>
        </p:txBody>
      </p:sp>
      <p:sp>
        <p:nvSpPr>
          <p:cNvPr id="14" name="Footer Placeholder 13">
            <a:extLst>
              <a:ext uri="{FF2B5EF4-FFF2-40B4-BE49-F238E27FC236}">
                <a16:creationId xmlns:a16="http://schemas.microsoft.com/office/drawing/2014/main" id="{E417B307-DC42-4230-92D8-D38738B825AC}"/>
              </a:ext>
            </a:extLst>
          </p:cNvPr>
          <p:cNvSpPr>
            <a:spLocks noGrp="1"/>
          </p:cNvSpPr>
          <p:nvPr>
            <p:ph type="ftr" sz="quarter" idx="11"/>
          </p:nvPr>
        </p:nvSpPr>
        <p:spPr/>
        <p:txBody>
          <a:bodyPr/>
          <a:lstStyle/>
          <a:p>
            <a:r>
              <a:rPr lang="en-US"/>
              <a:t>Dept. of Mechanical Eng. NMAMIT</a:t>
            </a:r>
          </a:p>
        </p:txBody>
      </p:sp>
      <p:sp>
        <p:nvSpPr>
          <p:cNvPr id="15" name="Slide Number Placeholder 14">
            <a:extLst>
              <a:ext uri="{FF2B5EF4-FFF2-40B4-BE49-F238E27FC236}">
                <a16:creationId xmlns:a16="http://schemas.microsoft.com/office/drawing/2014/main" id="{10668BC5-870B-4C26-AE0D-6BC3F8C6BA0D}"/>
              </a:ext>
            </a:extLst>
          </p:cNvPr>
          <p:cNvSpPr>
            <a:spLocks noGrp="1"/>
          </p:cNvSpPr>
          <p:nvPr>
            <p:ph type="sldNum" sz="quarter" idx="12"/>
          </p:nvPr>
        </p:nvSpPr>
        <p:spPr/>
        <p:txBody>
          <a:bodyPr/>
          <a:lstStyle/>
          <a:p>
            <a:fld id="{2F050512-D934-43CA-A84A-C366EABA9236}" type="slidenum">
              <a:rPr lang="en-US" smtClean="0"/>
              <a:t>14</a:t>
            </a:fld>
            <a:endParaRPr lang="en-US" dirty="0"/>
          </a:p>
        </p:txBody>
      </p:sp>
      <p:sp>
        <p:nvSpPr>
          <p:cNvPr id="21" name="Rectangle 20">
            <a:extLst>
              <a:ext uri="{FF2B5EF4-FFF2-40B4-BE49-F238E27FC236}">
                <a16:creationId xmlns:a16="http://schemas.microsoft.com/office/drawing/2014/main" id="{2A530596-EA8A-41DF-89C0-BC2173B5C720}"/>
              </a:ext>
            </a:extLst>
          </p:cNvPr>
          <p:cNvSpPr/>
          <p:nvPr/>
        </p:nvSpPr>
        <p:spPr>
          <a:xfrm>
            <a:off x="838200" y="431981"/>
            <a:ext cx="7434656" cy="1894749"/>
          </a:xfrm>
          <a:prstGeom prst="rect">
            <a:avLst/>
          </a:prstGeom>
        </p:spPr>
        <p:txBody>
          <a:bodyPr wrap="square">
            <a:spAutoFit/>
          </a:bodyPr>
          <a:lstStyle/>
          <a:p>
            <a:pPr marL="285750" indent="-285750" fontAlgn="base">
              <a:lnSpc>
                <a:spcPct val="150000"/>
              </a:lnSpc>
              <a:buFont typeface="Arial" panose="020B0604020202020204" pitchFamily="34" charset="0"/>
              <a:buChar char="•"/>
            </a:pPr>
            <a:endParaRPr lang="en-US" sz="1600" dirty="0">
              <a:solidFill>
                <a:srgbClr val="555555"/>
              </a:solidFill>
              <a:latin typeface="Times New Roman" panose="02020603050405020304" pitchFamily="18" charset="0"/>
              <a:cs typeface="Times New Roman" panose="02020603050405020304" pitchFamily="18" charset="0"/>
            </a:endParaRPr>
          </a:p>
          <a:p>
            <a:pPr marL="285750" indent="-285750" fontAlgn="base">
              <a:lnSpc>
                <a:spcPct val="150000"/>
              </a:lnSpc>
              <a:buFont typeface="Arial" panose="020B0604020202020204" pitchFamily="34" charset="0"/>
              <a:buChar char="•"/>
            </a:pPr>
            <a:r>
              <a:rPr lang="en-US" sz="1600" dirty="0">
                <a:solidFill>
                  <a:srgbClr val="555555"/>
                </a:solidFill>
                <a:latin typeface="Times New Roman" panose="02020603050405020304" pitchFamily="18" charset="0"/>
                <a:cs typeface="Times New Roman" panose="02020603050405020304" pitchFamily="18" charset="0"/>
              </a:rPr>
              <a:t>The SoftMax function is used as the activation function in the output layer of neural network models that predict a multinomial probability distribution</a:t>
            </a:r>
          </a:p>
          <a:p>
            <a:pPr marL="285750" indent="-285750" fontAlgn="base">
              <a:lnSpc>
                <a:spcPct val="150000"/>
              </a:lnSpc>
              <a:buFont typeface="Arial" panose="020B0604020202020204" pitchFamily="34" charset="0"/>
              <a:buChar char="•"/>
            </a:pPr>
            <a:r>
              <a:rPr lang="en-US" sz="1600" dirty="0">
                <a:solidFill>
                  <a:srgbClr val="555555"/>
                </a:solidFill>
                <a:latin typeface="Times New Roman" panose="02020603050405020304" pitchFamily="18" charset="0"/>
                <a:cs typeface="Times New Roman" panose="02020603050405020304" pitchFamily="18" charset="0"/>
              </a:rPr>
              <a:t>That is, SoftMax is used as for multi-class classification problems where class membership is required on more than two class labels</a:t>
            </a:r>
          </a:p>
        </p:txBody>
      </p:sp>
      <p:pic>
        <p:nvPicPr>
          <p:cNvPr id="22" name="Picture 21">
            <a:extLst>
              <a:ext uri="{FF2B5EF4-FFF2-40B4-BE49-F238E27FC236}">
                <a16:creationId xmlns:a16="http://schemas.microsoft.com/office/drawing/2014/main" id="{920915F9-AD84-4C91-8D7A-A0B19C8AAF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0050" y="431981"/>
            <a:ext cx="3501882" cy="1703404"/>
          </a:xfrm>
          <a:prstGeom prst="rect">
            <a:avLst/>
          </a:prstGeom>
        </p:spPr>
      </p:pic>
      <p:sp>
        <p:nvSpPr>
          <p:cNvPr id="23" name="TextBox 22">
            <a:extLst>
              <a:ext uri="{FF2B5EF4-FFF2-40B4-BE49-F238E27FC236}">
                <a16:creationId xmlns:a16="http://schemas.microsoft.com/office/drawing/2014/main" id="{130A2A99-AB87-4936-97C8-E3F251E810FC}"/>
              </a:ext>
            </a:extLst>
          </p:cNvPr>
          <p:cNvSpPr txBox="1"/>
          <p:nvPr/>
        </p:nvSpPr>
        <p:spPr>
          <a:xfrm>
            <a:off x="8272856" y="2271892"/>
            <a:ext cx="2996269" cy="307777"/>
          </a:xfrm>
          <a:prstGeom prst="rect">
            <a:avLst/>
          </a:prstGeom>
          <a:noFill/>
        </p:spPr>
        <p:txBody>
          <a:bodyPr wrap="none" rtlCol="0">
            <a:spAutoFit/>
          </a:bodyPr>
          <a:lstStyle/>
          <a:p>
            <a:r>
              <a:rPr lang="en-IN" sz="1400" i="1" dirty="0">
                <a:latin typeface="Times New Roman" panose="02020603050405020304" pitchFamily="18" charset="0"/>
                <a:cs typeface="Times New Roman" panose="02020603050405020304" pitchFamily="18" charset="0"/>
              </a:rPr>
              <a:t>Fig. 2.3.2 </a:t>
            </a:r>
            <a:r>
              <a:rPr lang="en-US" sz="1400" i="1" dirty="0">
                <a:solidFill>
                  <a:srgbClr val="222222"/>
                </a:solidFill>
                <a:latin typeface="Times New Roman" panose="02020603050405020304" pitchFamily="18" charset="0"/>
                <a:cs typeface="Times New Roman" panose="02020603050405020304" pitchFamily="18" charset="0"/>
              </a:rPr>
              <a:t>SoftMax</a:t>
            </a:r>
            <a:r>
              <a:rPr lang="en-IN" sz="1400" i="1" dirty="0">
                <a:latin typeface="Times New Roman" panose="02020603050405020304" pitchFamily="18" charset="0"/>
                <a:cs typeface="Times New Roman" panose="02020603050405020304" pitchFamily="18" charset="0"/>
              </a:rPr>
              <a:t> Activation Function</a:t>
            </a:r>
          </a:p>
        </p:txBody>
      </p:sp>
      <p:sp>
        <p:nvSpPr>
          <p:cNvPr id="24" name="Rectangle 23">
            <a:extLst>
              <a:ext uri="{FF2B5EF4-FFF2-40B4-BE49-F238E27FC236}">
                <a16:creationId xmlns:a16="http://schemas.microsoft.com/office/drawing/2014/main" id="{39F7EF84-F4DE-488D-95B8-4C392C5328C6}"/>
              </a:ext>
            </a:extLst>
          </p:cNvPr>
          <p:cNvSpPr/>
          <p:nvPr/>
        </p:nvSpPr>
        <p:spPr>
          <a:xfrm>
            <a:off x="647700" y="501650"/>
            <a:ext cx="1351652" cy="369332"/>
          </a:xfrm>
          <a:prstGeom prst="rect">
            <a:avLst/>
          </a:prstGeom>
        </p:spPr>
        <p:txBody>
          <a:bodyPr wrap="none">
            <a:spAutoFit/>
          </a:bodyPr>
          <a:lstStyle/>
          <a:p>
            <a:pPr marL="342900" indent="-342900">
              <a:buFont typeface="+mj-lt"/>
              <a:buAutoNum type="arabicPeriod" startAt="2"/>
            </a:pPr>
            <a:r>
              <a:rPr lang="en-US" b="1" dirty="0" err="1">
                <a:solidFill>
                  <a:srgbClr val="222222"/>
                </a:solidFill>
                <a:latin typeface="Times New Roman" panose="02020603050405020304" pitchFamily="18" charset="0"/>
                <a:cs typeface="Times New Roman" panose="02020603050405020304" pitchFamily="18" charset="0"/>
              </a:rPr>
              <a:t>Softmax</a:t>
            </a:r>
            <a:endParaRPr lang="en-IN" dirty="0"/>
          </a:p>
        </p:txBody>
      </p:sp>
      <p:sp>
        <p:nvSpPr>
          <p:cNvPr id="25" name="Rectangle 24">
            <a:extLst>
              <a:ext uri="{FF2B5EF4-FFF2-40B4-BE49-F238E27FC236}">
                <a16:creationId xmlns:a16="http://schemas.microsoft.com/office/drawing/2014/main" id="{F4F0E46B-D970-4730-B88B-95357B62B2FC}"/>
              </a:ext>
            </a:extLst>
          </p:cNvPr>
          <p:cNvSpPr/>
          <p:nvPr/>
        </p:nvSpPr>
        <p:spPr>
          <a:xfrm>
            <a:off x="390525" y="2601737"/>
            <a:ext cx="5872120" cy="338554"/>
          </a:xfrm>
          <a:prstGeom prst="rect">
            <a:avLst/>
          </a:prstGeom>
        </p:spPr>
        <p:txBody>
          <a:bodyPr wrap="none">
            <a:spAutoFit/>
          </a:bodyPr>
          <a:lstStyle/>
          <a:p>
            <a:pPr lvl="1" fontAlgn="base"/>
            <a:r>
              <a:rPr lang="en-US" sz="1600" dirty="0">
                <a:solidFill>
                  <a:srgbClr val="555555"/>
                </a:solidFill>
                <a:latin typeface="Times New Roman" panose="02020603050405020304" pitchFamily="18" charset="0"/>
                <a:cs typeface="Times New Roman" panose="02020603050405020304" pitchFamily="18" charset="0"/>
              </a:rPr>
              <a:t>The other activation functions include Sigmoid, </a:t>
            </a:r>
            <a:r>
              <a:rPr lang="en-US" sz="1600" dirty="0" err="1">
                <a:solidFill>
                  <a:srgbClr val="555555"/>
                </a:solidFill>
                <a:latin typeface="Times New Roman" panose="02020603050405020304" pitchFamily="18" charset="0"/>
                <a:cs typeface="Times New Roman" panose="02020603050405020304" pitchFamily="18" charset="0"/>
              </a:rPr>
              <a:t>tanH</a:t>
            </a:r>
            <a:r>
              <a:rPr lang="en-US" sz="1600" dirty="0">
                <a:solidFill>
                  <a:srgbClr val="555555"/>
                </a:solidFill>
                <a:latin typeface="Times New Roman" panose="02020603050405020304" pitchFamily="18" charset="0"/>
                <a:cs typeface="Times New Roman" panose="02020603050405020304" pitchFamily="18" charset="0"/>
              </a:rPr>
              <a:t>, ELU, etc.</a:t>
            </a:r>
          </a:p>
        </p:txBody>
      </p:sp>
      <p:sp>
        <p:nvSpPr>
          <p:cNvPr id="26" name="Rectangle 25">
            <a:extLst>
              <a:ext uri="{FF2B5EF4-FFF2-40B4-BE49-F238E27FC236}">
                <a16:creationId xmlns:a16="http://schemas.microsoft.com/office/drawing/2014/main" id="{6C82C8BB-DE35-45D4-92D3-48D279DDD44B}"/>
              </a:ext>
            </a:extLst>
          </p:cNvPr>
          <p:cNvSpPr/>
          <p:nvPr/>
        </p:nvSpPr>
        <p:spPr>
          <a:xfrm>
            <a:off x="314325" y="3090142"/>
            <a:ext cx="2794419" cy="458074"/>
          </a:xfrm>
          <a:prstGeom prst="rect">
            <a:avLst/>
          </a:prstGeom>
        </p:spPr>
        <p:txBody>
          <a:bodyPr wrap="none">
            <a:spAutoFit/>
          </a:bodyPr>
          <a:lstStyle/>
          <a:p>
            <a:pPr>
              <a:lnSpc>
                <a:spcPct val="150000"/>
              </a:lnSpc>
            </a:pPr>
            <a:r>
              <a:rPr lang="en-IN" b="1" dirty="0">
                <a:latin typeface="Times New Roman" panose="02020603050405020304" pitchFamily="18" charset="0"/>
                <a:cs typeface="Times New Roman" panose="02020603050405020304" pitchFamily="18" charset="0"/>
              </a:rPr>
              <a:t>4. Optimization Algorithm</a:t>
            </a:r>
          </a:p>
        </p:txBody>
      </p:sp>
      <p:sp>
        <p:nvSpPr>
          <p:cNvPr id="27" name="Rectangle 26">
            <a:extLst>
              <a:ext uri="{FF2B5EF4-FFF2-40B4-BE49-F238E27FC236}">
                <a16:creationId xmlns:a16="http://schemas.microsoft.com/office/drawing/2014/main" id="{4E432E70-55E0-4EA0-85DE-0A25CDB103BC}"/>
              </a:ext>
            </a:extLst>
          </p:cNvPr>
          <p:cNvSpPr/>
          <p:nvPr/>
        </p:nvSpPr>
        <p:spPr>
          <a:xfrm>
            <a:off x="740242" y="3476716"/>
            <a:ext cx="10711516" cy="2510303"/>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dirty="0">
                <a:solidFill>
                  <a:srgbClr val="222222"/>
                </a:solidFill>
                <a:latin typeface="Times New Roman" panose="02020603050405020304" pitchFamily="18" charset="0"/>
                <a:cs typeface="Times New Roman" panose="02020603050405020304" pitchFamily="18" charset="0"/>
              </a:rPr>
              <a:t>An optimization algorithm is that which modifies the attributes of the neural network such as weights and biases</a:t>
            </a:r>
          </a:p>
          <a:p>
            <a:pPr marL="285750" indent="-285750">
              <a:lnSpc>
                <a:spcPct val="150000"/>
              </a:lnSpc>
              <a:buFont typeface="Arial" panose="020B0604020202020204" pitchFamily="34" charset="0"/>
              <a:buChar char="•"/>
            </a:pPr>
            <a:r>
              <a:rPr lang="en-US" sz="1600" dirty="0">
                <a:solidFill>
                  <a:srgbClr val="222222"/>
                </a:solidFill>
                <a:latin typeface="Times New Roman" panose="02020603050405020304" pitchFamily="18" charset="0"/>
                <a:cs typeface="Times New Roman" panose="02020603050405020304" pitchFamily="18" charset="0"/>
              </a:rPr>
              <a:t>It helps in reducing the overall loss and improve the accuracy</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terms related to the optimization process include,</a:t>
            </a:r>
          </a:p>
          <a:p>
            <a:pPr marL="800100" lvl="1" indent="-342900">
              <a:buFont typeface="+mj-lt"/>
              <a:buAutoNum type="arabicPeriod"/>
            </a:pPr>
            <a:r>
              <a:rPr lang="en-US" sz="1600" b="1" dirty="0">
                <a:latin typeface="Times New Roman" panose="02020603050405020304" pitchFamily="18" charset="0"/>
                <a:cs typeface="Times New Roman" panose="02020603050405020304" pitchFamily="18" charset="0"/>
              </a:rPr>
              <a:t>Epoch</a:t>
            </a:r>
            <a:r>
              <a:rPr lang="en-US" sz="1600" dirty="0">
                <a:latin typeface="Times New Roman" panose="02020603050405020304" pitchFamily="18" charset="0"/>
                <a:cs typeface="Times New Roman" panose="02020603050405020304" pitchFamily="18" charset="0"/>
              </a:rPr>
              <a:t> – The number of times the algorithm runs on the whole training dataset.</a:t>
            </a:r>
          </a:p>
          <a:p>
            <a:pPr marL="800100" lvl="1" indent="-342900">
              <a:buFont typeface="+mj-lt"/>
              <a:buAutoNum type="arabicPeriod"/>
            </a:pPr>
            <a:r>
              <a:rPr lang="en-US" sz="1600" b="1" dirty="0">
                <a:latin typeface="Times New Roman" panose="02020603050405020304" pitchFamily="18" charset="0"/>
                <a:cs typeface="Times New Roman" panose="02020603050405020304" pitchFamily="18" charset="0"/>
              </a:rPr>
              <a:t>Sample</a:t>
            </a:r>
            <a:r>
              <a:rPr lang="en-US" sz="1600" dirty="0">
                <a:latin typeface="Times New Roman" panose="02020603050405020304" pitchFamily="18" charset="0"/>
                <a:cs typeface="Times New Roman" panose="02020603050405020304" pitchFamily="18" charset="0"/>
              </a:rPr>
              <a:t> – A single row of a dataset.</a:t>
            </a:r>
          </a:p>
          <a:p>
            <a:pPr marL="800100" lvl="1" indent="-342900">
              <a:buFont typeface="+mj-lt"/>
              <a:buAutoNum type="arabicPeriod"/>
            </a:pPr>
            <a:r>
              <a:rPr lang="en-US" sz="1600" b="1" dirty="0">
                <a:latin typeface="Times New Roman" panose="02020603050405020304" pitchFamily="18" charset="0"/>
                <a:cs typeface="Times New Roman" panose="02020603050405020304" pitchFamily="18" charset="0"/>
              </a:rPr>
              <a:t>Batch</a:t>
            </a:r>
            <a:r>
              <a:rPr lang="en-US" sz="1600" dirty="0">
                <a:latin typeface="Times New Roman" panose="02020603050405020304" pitchFamily="18" charset="0"/>
                <a:cs typeface="Times New Roman" panose="02020603050405020304" pitchFamily="18" charset="0"/>
              </a:rPr>
              <a:t> – It denotes the number of samples to be taken to for updating the model parameters.</a:t>
            </a:r>
          </a:p>
          <a:p>
            <a:pPr marL="800100" lvl="1" indent="-342900">
              <a:buFont typeface="+mj-lt"/>
              <a:buAutoNum type="arabicPeriod"/>
            </a:pPr>
            <a:r>
              <a:rPr lang="en-US" sz="1600" b="1" dirty="0">
                <a:latin typeface="Times New Roman" panose="02020603050405020304" pitchFamily="18" charset="0"/>
                <a:cs typeface="Times New Roman" panose="02020603050405020304" pitchFamily="18" charset="0"/>
              </a:rPr>
              <a:t>Learning rate</a:t>
            </a:r>
            <a:r>
              <a:rPr lang="en-US" sz="1600" dirty="0">
                <a:latin typeface="Times New Roman" panose="02020603050405020304" pitchFamily="18" charset="0"/>
                <a:cs typeface="Times New Roman" panose="02020603050405020304" pitchFamily="18" charset="0"/>
              </a:rPr>
              <a:t> – It is a parameter that provides the model a scale of how much model weights should be updated.</a:t>
            </a:r>
          </a:p>
          <a:p>
            <a:pPr marL="285750" indent="-285750">
              <a:lnSpc>
                <a:spcPct val="150000"/>
              </a:lnSpc>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549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xEl>
                                              <p:pRg st="1" end="1"/>
                                            </p:txEl>
                                          </p:spTgt>
                                        </p:tgtEl>
                                        <p:attrNameLst>
                                          <p:attrName>style.visibility</p:attrName>
                                        </p:attrNameLst>
                                      </p:cBhvr>
                                      <p:to>
                                        <p:strVal val="visible"/>
                                      </p:to>
                                    </p:set>
                                    <p:animEffect transition="in" filter="fade">
                                      <p:cBhvr>
                                        <p:cTn id="22" dur="500"/>
                                        <p:tgtEl>
                                          <p:spTgt spid="2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xEl>
                                              <p:pRg st="2" end="2"/>
                                            </p:txEl>
                                          </p:spTgt>
                                        </p:tgtEl>
                                        <p:attrNameLst>
                                          <p:attrName>style.visibility</p:attrName>
                                        </p:attrNameLst>
                                      </p:cBhvr>
                                      <p:to>
                                        <p:strVal val="visible"/>
                                      </p:to>
                                    </p:set>
                                    <p:animEffect transition="in" filter="fade">
                                      <p:cBhvr>
                                        <p:cTn id="27" dur="500"/>
                                        <p:tgtEl>
                                          <p:spTgt spid="2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
                                            <p:txEl>
                                              <p:pRg st="0" end="0"/>
                                            </p:txEl>
                                          </p:spTgt>
                                        </p:tgtEl>
                                        <p:attrNameLst>
                                          <p:attrName>style.visibility</p:attrName>
                                        </p:attrNameLst>
                                      </p:cBhvr>
                                      <p:to>
                                        <p:strVal val="visible"/>
                                      </p:to>
                                    </p:set>
                                    <p:animEffect transition="in" filter="fade">
                                      <p:cBhvr>
                                        <p:cTn id="42" dur="500"/>
                                        <p:tgtEl>
                                          <p:spTgt spid="2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7">
                                            <p:txEl>
                                              <p:pRg st="1" end="1"/>
                                            </p:txEl>
                                          </p:spTgt>
                                        </p:tgtEl>
                                        <p:attrNameLst>
                                          <p:attrName>style.visibility</p:attrName>
                                        </p:attrNameLst>
                                      </p:cBhvr>
                                      <p:to>
                                        <p:strVal val="visible"/>
                                      </p:to>
                                    </p:set>
                                    <p:animEffect transition="in" filter="fade">
                                      <p:cBhvr>
                                        <p:cTn id="47" dur="500"/>
                                        <p:tgtEl>
                                          <p:spTgt spid="27">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xEl>
                                              <p:pRg st="2" end="2"/>
                                            </p:txEl>
                                          </p:spTgt>
                                        </p:tgtEl>
                                        <p:attrNameLst>
                                          <p:attrName>style.visibility</p:attrName>
                                        </p:attrNameLst>
                                      </p:cBhvr>
                                      <p:to>
                                        <p:strVal val="visible"/>
                                      </p:to>
                                    </p:set>
                                    <p:animEffect transition="in" filter="fade">
                                      <p:cBhvr>
                                        <p:cTn id="52" dur="500"/>
                                        <p:tgtEl>
                                          <p:spTgt spid="27">
                                            <p:txEl>
                                              <p:pRg st="2" end="2"/>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xEl>
                                              <p:pRg st="3" end="3"/>
                                            </p:txEl>
                                          </p:spTgt>
                                        </p:tgtEl>
                                        <p:attrNameLst>
                                          <p:attrName>style.visibility</p:attrName>
                                        </p:attrNameLst>
                                      </p:cBhvr>
                                      <p:to>
                                        <p:strVal val="visible"/>
                                      </p:to>
                                    </p:set>
                                    <p:animEffect transition="in" filter="fade">
                                      <p:cBhvr>
                                        <p:cTn id="55" dur="500"/>
                                        <p:tgtEl>
                                          <p:spTgt spid="27">
                                            <p:txEl>
                                              <p:pRg st="3" end="3"/>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7">
                                            <p:txEl>
                                              <p:pRg st="4" end="4"/>
                                            </p:txEl>
                                          </p:spTgt>
                                        </p:tgtEl>
                                        <p:attrNameLst>
                                          <p:attrName>style.visibility</p:attrName>
                                        </p:attrNameLst>
                                      </p:cBhvr>
                                      <p:to>
                                        <p:strVal val="visible"/>
                                      </p:to>
                                    </p:set>
                                    <p:animEffect transition="in" filter="fade">
                                      <p:cBhvr>
                                        <p:cTn id="58" dur="500"/>
                                        <p:tgtEl>
                                          <p:spTgt spid="27">
                                            <p:txEl>
                                              <p:pRg st="4" end="4"/>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
                                            <p:txEl>
                                              <p:pRg st="5" end="5"/>
                                            </p:txEl>
                                          </p:spTgt>
                                        </p:tgtEl>
                                        <p:attrNameLst>
                                          <p:attrName>style.visibility</p:attrName>
                                        </p:attrNameLst>
                                      </p:cBhvr>
                                      <p:to>
                                        <p:strVal val="visible"/>
                                      </p:to>
                                    </p:set>
                                    <p:animEffect transition="in" filter="fade">
                                      <p:cBhvr>
                                        <p:cTn id="61" dur="500"/>
                                        <p:tgtEl>
                                          <p:spTgt spid="27">
                                            <p:txEl>
                                              <p:pRg st="5" end="5"/>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xEl>
                                              <p:pRg st="6" end="6"/>
                                            </p:txEl>
                                          </p:spTgt>
                                        </p:tgtEl>
                                        <p:attrNameLst>
                                          <p:attrName>style.visibility</p:attrName>
                                        </p:attrNameLst>
                                      </p:cBhvr>
                                      <p:to>
                                        <p:strVal val="visible"/>
                                      </p:to>
                                    </p:set>
                                    <p:animEffect transition="in" filter="fade">
                                      <p:cBhvr>
                                        <p:cTn id="64" dur="500"/>
                                        <p:tgtEl>
                                          <p:spTgt spid="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3" grpId="0"/>
      <p:bldP spid="24" grpId="0"/>
      <p:bldP spid="25" grpId="0"/>
      <p:bldP spid="26" grpId="0"/>
      <p:bldP spid="2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708175E-6045-4800-A7F3-B05106AB1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5343" y="286809"/>
            <a:ext cx="3496811" cy="2479881"/>
          </a:xfrm>
          <a:prstGeom prst="rect">
            <a:avLst/>
          </a:prstGeom>
        </p:spPr>
      </p:pic>
      <p:sp>
        <p:nvSpPr>
          <p:cNvPr id="8" name="Date Placeholder 7">
            <a:extLst>
              <a:ext uri="{FF2B5EF4-FFF2-40B4-BE49-F238E27FC236}">
                <a16:creationId xmlns:a16="http://schemas.microsoft.com/office/drawing/2014/main" id="{562489AD-AAC0-44F4-8608-5F0882AE415B}"/>
              </a:ext>
            </a:extLst>
          </p:cNvPr>
          <p:cNvSpPr>
            <a:spLocks noGrp="1"/>
          </p:cNvSpPr>
          <p:nvPr>
            <p:ph type="dt" sz="half" idx="10"/>
          </p:nvPr>
        </p:nvSpPr>
        <p:spPr/>
        <p:txBody>
          <a:bodyPr/>
          <a:lstStyle/>
          <a:p>
            <a:fld id="{48BD9BFD-CCE8-4943-BED2-EF779ECF9BBC}" type="datetime1">
              <a:rPr lang="en-IN" smtClean="0"/>
              <a:t>06-06-2022</a:t>
            </a:fld>
            <a:endParaRPr lang="en-US"/>
          </a:p>
        </p:txBody>
      </p:sp>
      <p:sp>
        <p:nvSpPr>
          <p:cNvPr id="9" name="Footer Placeholder 8">
            <a:extLst>
              <a:ext uri="{FF2B5EF4-FFF2-40B4-BE49-F238E27FC236}">
                <a16:creationId xmlns:a16="http://schemas.microsoft.com/office/drawing/2014/main" id="{AA30BDBB-81C0-49F4-BE34-AC8FF3610104}"/>
              </a:ext>
            </a:extLst>
          </p:cNvPr>
          <p:cNvSpPr>
            <a:spLocks noGrp="1"/>
          </p:cNvSpPr>
          <p:nvPr>
            <p:ph type="ftr" sz="quarter" idx="11"/>
          </p:nvPr>
        </p:nvSpPr>
        <p:spPr/>
        <p:txBody>
          <a:bodyPr/>
          <a:lstStyle/>
          <a:p>
            <a:r>
              <a:rPr lang="en-US"/>
              <a:t>Dept. of Mechanical Eng. NMAMIT</a:t>
            </a:r>
          </a:p>
        </p:txBody>
      </p:sp>
      <p:sp>
        <p:nvSpPr>
          <p:cNvPr id="12" name="Slide Number Placeholder 11">
            <a:extLst>
              <a:ext uri="{FF2B5EF4-FFF2-40B4-BE49-F238E27FC236}">
                <a16:creationId xmlns:a16="http://schemas.microsoft.com/office/drawing/2014/main" id="{DAE030F6-0383-4139-9985-16DBE74FC6E5}"/>
              </a:ext>
            </a:extLst>
          </p:cNvPr>
          <p:cNvSpPr>
            <a:spLocks noGrp="1"/>
          </p:cNvSpPr>
          <p:nvPr>
            <p:ph type="sldNum" sz="quarter" idx="12"/>
          </p:nvPr>
        </p:nvSpPr>
        <p:spPr/>
        <p:txBody>
          <a:bodyPr/>
          <a:lstStyle/>
          <a:p>
            <a:fld id="{2F050512-D934-43CA-A84A-C366EABA9236}" type="slidenum">
              <a:rPr lang="en-US" smtClean="0"/>
              <a:t>15</a:t>
            </a:fld>
            <a:endParaRPr lang="en-US"/>
          </a:p>
        </p:txBody>
      </p:sp>
      <p:sp>
        <p:nvSpPr>
          <p:cNvPr id="3" name="Rectangle 2">
            <a:extLst>
              <a:ext uri="{FF2B5EF4-FFF2-40B4-BE49-F238E27FC236}">
                <a16:creationId xmlns:a16="http://schemas.microsoft.com/office/drawing/2014/main" id="{C06970D8-9EE9-4811-80E7-01744A87CA9C}"/>
              </a:ext>
            </a:extLst>
          </p:cNvPr>
          <p:cNvSpPr/>
          <p:nvPr/>
        </p:nvSpPr>
        <p:spPr>
          <a:xfrm>
            <a:off x="679932" y="320713"/>
            <a:ext cx="7493544" cy="1894749"/>
          </a:xfrm>
          <a:prstGeom prst="rect">
            <a:avLst/>
          </a:prstGeom>
        </p:spPr>
        <p:txBody>
          <a:bodyPr wrap="square">
            <a:spAutoFit/>
          </a:bodyPr>
          <a:lstStyle/>
          <a:p>
            <a:pPr marL="285750" indent="-285750" fontAlgn="base">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Adam </a:t>
            </a:r>
            <a:r>
              <a:rPr lang="en-US" sz="1600" dirty="0">
                <a:latin typeface="Times New Roman" panose="02020603050405020304" pitchFamily="18" charset="0"/>
                <a:cs typeface="Times New Roman" panose="02020603050405020304" pitchFamily="18" charset="0"/>
              </a:rPr>
              <a:t>optimization algorithm has recently seen broader adoption for deep learning applications in computer vision and natural language processing</a:t>
            </a:r>
          </a:p>
          <a:p>
            <a:pPr marL="285750" indent="-285750" fontAlgn="base">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Straightforward to implement, computationally efficient, little memory requirements, well suited for problems that are large in terms of data and/or parameters, hyper-parameters have intuitive interpretation and typically require little tuning</a:t>
            </a:r>
          </a:p>
        </p:txBody>
      </p:sp>
      <p:sp>
        <p:nvSpPr>
          <p:cNvPr id="13" name="TextBox 12">
            <a:extLst>
              <a:ext uri="{FF2B5EF4-FFF2-40B4-BE49-F238E27FC236}">
                <a16:creationId xmlns:a16="http://schemas.microsoft.com/office/drawing/2014/main" id="{DEC1FB22-8BBB-4732-98FF-3D1B06242785}"/>
              </a:ext>
            </a:extLst>
          </p:cNvPr>
          <p:cNvSpPr txBox="1"/>
          <p:nvPr/>
        </p:nvSpPr>
        <p:spPr>
          <a:xfrm>
            <a:off x="8149791" y="2770321"/>
            <a:ext cx="3733714" cy="307777"/>
          </a:xfrm>
          <a:prstGeom prst="rect">
            <a:avLst/>
          </a:prstGeom>
          <a:noFill/>
        </p:spPr>
        <p:txBody>
          <a:bodyPr wrap="none" rtlCol="0">
            <a:spAutoFit/>
          </a:bodyPr>
          <a:lstStyle/>
          <a:p>
            <a:r>
              <a:rPr lang="en-IN" sz="1400" i="1" dirty="0">
                <a:latin typeface="Times New Roman" panose="02020603050405020304" pitchFamily="18" charset="0"/>
                <a:cs typeface="Times New Roman" panose="02020603050405020304" pitchFamily="18" charset="0"/>
              </a:rPr>
              <a:t>Fig. 2.4.1 Optimization algorithm characteristics</a:t>
            </a:r>
          </a:p>
        </p:txBody>
      </p:sp>
      <p:sp>
        <p:nvSpPr>
          <p:cNvPr id="14" name="TextBox 13">
            <a:extLst>
              <a:ext uri="{FF2B5EF4-FFF2-40B4-BE49-F238E27FC236}">
                <a16:creationId xmlns:a16="http://schemas.microsoft.com/office/drawing/2014/main" id="{E34EBC84-C1E2-4A06-BDEC-973C32C838EA}"/>
              </a:ext>
            </a:extLst>
          </p:cNvPr>
          <p:cNvSpPr txBox="1"/>
          <p:nvPr/>
        </p:nvSpPr>
        <p:spPr>
          <a:xfrm>
            <a:off x="480278" y="2428854"/>
            <a:ext cx="5101526"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3. Procedure involved,</a:t>
            </a:r>
          </a:p>
        </p:txBody>
      </p:sp>
      <p:pic>
        <p:nvPicPr>
          <p:cNvPr id="15" name="Picture 14">
            <a:extLst>
              <a:ext uri="{FF2B5EF4-FFF2-40B4-BE49-F238E27FC236}">
                <a16:creationId xmlns:a16="http://schemas.microsoft.com/office/drawing/2014/main" id="{54F7F961-0391-4BCE-AC7C-BD2402794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318" y="3607404"/>
            <a:ext cx="3126832" cy="1998122"/>
          </a:xfrm>
          <a:prstGeom prst="rect">
            <a:avLst/>
          </a:prstGeom>
        </p:spPr>
      </p:pic>
      <p:sp>
        <p:nvSpPr>
          <p:cNvPr id="16" name="TextBox 15">
            <a:extLst>
              <a:ext uri="{FF2B5EF4-FFF2-40B4-BE49-F238E27FC236}">
                <a16:creationId xmlns:a16="http://schemas.microsoft.com/office/drawing/2014/main" id="{5CCBB533-D7F5-4C48-85D4-2699E36D5870}"/>
              </a:ext>
            </a:extLst>
          </p:cNvPr>
          <p:cNvSpPr txBox="1"/>
          <p:nvPr/>
        </p:nvSpPr>
        <p:spPr>
          <a:xfrm>
            <a:off x="838200" y="2830328"/>
            <a:ext cx="5745480" cy="417422"/>
          </a:xfrm>
          <a:prstGeom prst="rect">
            <a:avLst/>
          </a:prstGeom>
          <a:noFill/>
        </p:spPr>
        <p:txBody>
          <a:bodyPr wrap="square" rtlCol="0">
            <a:spAutoFit/>
          </a:bodyPr>
          <a:lstStyle/>
          <a:p>
            <a:pPr>
              <a:lnSpc>
                <a:spcPct val="150000"/>
              </a:lnSpc>
            </a:pPr>
            <a:r>
              <a:rPr lang="en-IN" sz="1600" b="1" dirty="0">
                <a:latin typeface="Times New Roman" panose="02020603050405020304" pitchFamily="18" charset="0"/>
                <a:cs typeface="Times New Roman" panose="02020603050405020304" pitchFamily="18" charset="0"/>
              </a:rPr>
              <a:t>1. Data collection/generation</a:t>
            </a:r>
            <a:endParaRPr lang="en-IN"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13D2A611-4DD3-4725-B1ED-02023547855E}"/>
              </a:ext>
            </a:extLst>
          </p:cNvPr>
          <p:cNvSpPr txBox="1"/>
          <p:nvPr/>
        </p:nvSpPr>
        <p:spPr>
          <a:xfrm>
            <a:off x="8153400" y="5738893"/>
            <a:ext cx="3848100" cy="523220"/>
          </a:xfrm>
          <a:prstGeom prst="rect">
            <a:avLst/>
          </a:prstGeom>
          <a:noFill/>
        </p:spPr>
        <p:txBody>
          <a:bodyPr wrap="square" rtlCol="0">
            <a:spAutoFit/>
          </a:bodyPr>
          <a:lstStyle/>
          <a:p>
            <a:r>
              <a:rPr lang="en-IN" sz="1400" i="1" dirty="0">
                <a:latin typeface="Times New Roman" panose="02020603050405020304" pitchFamily="18" charset="0"/>
                <a:cs typeface="Times New Roman" panose="02020603050405020304" pitchFamily="18" charset="0"/>
              </a:rPr>
              <a:t>Fig. 3.1 Picture of  Vehicle used for data collection (Maruti Suzuki </a:t>
            </a:r>
            <a:r>
              <a:rPr lang="en-IN" sz="1400" i="1" dirty="0" err="1">
                <a:latin typeface="Times New Roman" panose="02020603050405020304" pitchFamily="18" charset="0"/>
                <a:cs typeface="Times New Roman" panose="02020603050405020304" pitchFamily="18" charset="0"/>
              </a:rPr>
              <a:t>Baleno</a:t>
            </a:r>
            <a:r>
              <a:rPr lang="en-IN" sz="1400" i="1" dirty="0">
                <a:latin typeface="Times New Roman" panose="02020603050405020304" pitchFamily="18" charset="0"/>
                <a:cs typeface="Times New Roman" panose="02020603050405020304" pitchFamily="18" charset="0"/>
              </a:rPr>
              <a:t>)</a:t>
            </a:r>
          </a:p>
        </p:txBody>
      </p:sp>
      <p:sp>
        <p:nvSpPr>
          <p:cNvPr id="20" name="Rectangle 19">
            <a:extLst>
              <a:ext uri="{FF2B5EF4-FFF2-40B4-BE49-F238E27FC236}">
                <a16:creationId xmlns:a16="http://schemas.microsoft.com/office/drawing/2014/main" id="{E87FE32F-447B-4EA4-A870-0F8CB3C100A5}"/>
              </a:ext>
            </a:extLst>
          </p:cNvPr>
          <p:cNvSpPr/>
          <p:nvPr/>
        </p:nvSpPr>
        <p:spPr>
          <a:xfrm>
            <a:off x="940342" y="3211465"/>
            <a:ext cx="7419976" cy="3002745"/>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Training data has to be collected by driving on a wide variety of roads and in a diverse set of lighting and weather conditions but due to the time limitations we were only able to  collect data by driving our vehicle about 5-6 km in a bitumen road</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data was acquired using  </a:t>
            </a:r>
            <a:r>
              <a:rPr lang="en-US" sz="1600" dirty="0" err="1">
                <a:latin typeface="Times New Roman" panose="02020603050405020304" pitchFamily="18" charset="0"/>
                <a:cs typeface="Times New Roman" panose="02020603050405020304" pitchFamily="18" charset="0"/>
              </a:rPr>
              <a:t>Maruthi</a:t>
            </a:r>
            <a:r>
              <a:rPr lang="en-US" sz="1600" dirty="0">
                <a:latin typeface="Times New Roman" panose="02020603050405020304" pitchFamily="18" charset="0"/>
                <a:cs typeface="Times New Roman" panose="02020603050405020304" pitchFamily="18" charset="0"/>
              </a:rPr>
              <a:t> Suzuki </a:t>
            </a:r>
            <a:r>
              <a:rPr lang="en-IN" sz="1600" dirty="0" err="1">
                <a:latin typeface="Times New Roman" panose="02020603050405020304" pitchFamily="18" charset="0"/>
                <a:cs typeface="Times New Roman" panose="02020603050405020304" pitchFamily="18" charset="0"/>
              </a:rPr>
              <a:t>Baleno</a:t>
            </a:r>
            <a:r>
              <a:rPr lang="en-IN" sz="1600" dirty="0">
                <a:latin typeface="Times New Roman" panose="02020603050405020304" pitchFamily="18" charset="0"/>
                <a:cs typeface="Times New Roman" panose="02020603050405020304" pitchFamily="18" charset="0"/>
              </a:rPr>
              <a:t> as test vehicle</a:t>
            </a:r>
          </a:p>
          <a:p>
            <a:pPr marL="285750"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 The camera was  placed at the middle position but this </a:t>
            </a:r>
            <a:r>
              <a:rPr lang="en-US" sz="1600" dirty="0">
                <a:latin typeface="Times New Roman" panose="02020603050405020304" pitchFamily="18" charset="0"/>
                <a:cs typeface="Times New Roman" panose="02020603050405020304" pitchFamily="18" charset="0"/>
              </a:rPr>
              <a:t>system has no dependencies on any particular vehicle model</a:t>
            </a:r>
          </a:p>
          <a:p>
            <a:pPr marL="285750"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Data was collected in clear weather but it has to be collected in cloudy, foggy, snowy, and rainy weather, both day and night</a:t>
            </a:r>
          </a:p>
        </p:txBody>
      </p:sp>
    </p:spTree>
    <p:extLst>
      <p:ext uri="{BB962C8B-B14F-4D97-AF65-F5344CB8AC3E}">
        <p14:creationId xmlns:p14="http://schemas.microsoft.com/office/powerpoint/2010/main" val="321651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Effect transition="in" filter="fade">
                                      <p:cBhvr>
                                        <p:cTn id="47" dur="500"/>
                                        <p:tgtEl>
                                          <p:spTgt spid="20">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xEl>
                                              <p:pRg st="1" end="1"/>
                                            </p:txEl>
                                          </p:spTgt>
                                        </p:tgtEl>
                                        <p:attrNameLst>
                                          <p:attrName>style.visibility</p:attrName>
                                        </p:attrNameLst>
                                      </p:cBhvr>
                                      <p:to>
                                        <p:strVal val="visible"/>
                                      </p:to>
                                    </p:set>
                                    <p:animEffect transition="in" filter="fade">
                                      <p:cBhvr>
                                        <p:cTn id="52" dur="500"/>
                                        <p:tgtEl>
                                          <p:spTgt spid="20">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xEl>
                                              <p:pRg st="2" end="2"/>
                                            </p:txEl>
                                          </p:spTgt>
                                        </p:tgtEl>
                                        <p:attrNameLst>
                                          <p:attrName>style.visibility</p:attrName>
                                        </p:attrNameLst>
                                      </p:cBhvr>
                                      <p:to>
                                        <p:strVal val="visible"/>
                                      </p:to>
                                    </p:set>
                                    <p:animEffect transition="in" filter="fade">
                                      <p:cBhvr>
                                        <p:cTn id="57" dur="500"/>
                                        <p:tgtEl>
                                          <p:spTgt spid="20">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0">
                                            <p:txEl>
                                              <p:pRg st="3" end="3"/>
                                            </p:txEl>
                                          </p:spTgt>
                                        </p:tgtEl>
                                        <p:attrNameLst>
                                          <p:attrName>style.visibility</p:attrName>
                                        </p:attrNameLst>
                                      </p:cBhvr>
                                      <p:to>
                                        <p:strVal val="visible"/>
                                      </p:to>
                                    </p:set>
                                    <p:animEffect transition="in" filter="fade">
                                      <p:cBhvr>
                                        <p:cTn id="62"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P spid="14" grpId="0"/>
      <p:bldP spid="16" grpId="0"/>
      <p:bldP spid="18" grpId="0"/>
      <p:bldP spid="2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B1EB618A-1069-4959-90A6-3CB8C9B7F8C9}"/>
              </a:ext>
            </a:extLst>
          </p:cNvPr>
          <p:cNvSpPr>
            <a:spLocks noGrp="1"/>
          </p:cNvSpPr>
          <p:nvPr>
            <p:ph type="dt" sz="half" idx="10"/>
          </p:nvPr>
        </p:nvSpPr>
        <p:spPr/>
        <p:txBody>
          <a:bodyPr/>
          <a:lstStyle/>
          <a:p>
            <a:fld id="{5BDE0188-E176-44C7-9EBE-DED6D34EBF5E}" type="datetime1">
              <a:rPr lang="en-IN" smtClean="0"/>
              <a:t>06-06-2022</a:t>
            </a:fld>
            <a:endParaRPr lang="en-US"/>
          </a:p>
        </p:txBody>
      </p:sp>
      <p:sp>
        <p:nvSpPr>
          <p:cNvPr id="13" name="Footer Placeholder 12">
            <a:extLst>
              <a:ext uri="{FF2B5EF4-FFF2-40B4-BE49-F238E27FC236}">
                <a16:creationId xmlns:a16="http://schemas.microsoft.com/office/drawing/2014/main" id="{D41B26E0-F3B2-49E8-A11E-990BA03B914C}"/>
              </a:ext>
            </a:extLst>
          </p:cNvPr>
          <p:cNvSpPr>
            <a:spLocks noGrp="1"/>
          </p:cNvSpPr>
          <p:nvPr>
            <p:ph type="ftr" sz="quarter" idx="11"/>
          </p:nvPr>
        </p:nvSpPr>
        <p:spPr/>
        <p:txBody>
          <a:bodyPr/>
          <a:lstStyle/>
          <a:p>
            <a:r>
              <a:rPr lang="en-US"/>
              <a:t>Dept. of Mechanical Eng. NMAMIT</a:t>
            </a:r>
          </a:p>
        </p:txBody>
      </p:sp>
      <p:sp>
        <p:nvSpPr>
          <p:cNvPr id="15" name="Slide Number Placeholder 14">
            <a:extLst>
              <a:ext uri="{FF2B5EF4-FFF2-40B4-BE49-F238E27FC236}">
                <a16:creationId xmlns:a16="http://schemas.microsoft.com/office/drawing/2014/main" id="{957C162E-80D0-4670-9D17-D15CE48EC517}"/>
              </a:ext>
            </a:extLst>
          </p:cNvPr>
          <p:cNvSpPr>
            <a:spLocks noGrp="1"/>
          </p:cNvSpPr>
          <p:nvPr>
            <p:ph type="sldNum" sz="quarter" idx="12"/>
          </p:nvPr>
        </p:nvSpPr>
        <p:spPr/>
        <p:txBody>
          <a:bodyPr/>
          <a:lstStyle/>
          <a:p>
            <a:fld id="{2F050512-D934-43CA-A84A-C366EABA9236}" type="slidenum">
              <a:rPr lang="en-US" smtClean="0"/>
              <a:t>16</a:t>
            </a:fld>
            <a:endParaRPr lang="en-US"/>
          </a:p>
        </p:txBody>
      </p:sp>
      <p:sp>
        <p:nvSpPr>
          <p:cNvPr id="4" name="Rectangle 3">
            <a:extLst>
              <a:ext uri="{FF2B5EF4-FFF2-40B4-BE49-F238E27FC236}">
                <a16:creationId xmlns:a16="http://schemas.microsoft.com/office/drawing/2014/main" id="{B300DE32-48CC-4269-8817-F75BE356387B}"/>
              </a:ext>
            </a:extLst>
          </p:cNvPr>
          <p:cNvSpPr/>
          <p:nvPr/>
        </p:nvSpPr>
        <p:spPr>
          <a:xfrm>
            <a:off x="662168" y="426255"/>
            <a:ext cx="7191375" cy="3002745"/>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Driver was encouraged to maintain full attentiveness</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 train the model, we have selected data where the driver was staying in a lane and discard the rest</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We then sampled the video at 10 FPS because a higher sampling rate would include images that are highly similar, and thus not provide much additional useful information</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 remove a bias towards driving straight the training data includes a higher proportion of frames that represent road curves</a:t>
            </a:r>
            <a:endParaRPr lang="en-IN" sz="16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2CE4D786-ACF8-49DB-BC19-C2A9E6AB4A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787519"/>
            <a:ext cx="3376432" cy="1899243"/>
          </a:xfrm>
          <a:prstGeom prst="rect">
            <a:avLst/>
          </a:prstGeom>
        </p:spPr>
      </p:pic>
      <p:sp>
        <p:nvSpPr>
          <p:cNvPr id="18" name="TextBox 17">
            <a:extLst>
              <a:ext uri="{FF2B5EF4-FFF2-40B4-BE49-F238E27FC236}">
                <a16:creationId xmlns:a16="http://schemas.microsoft.com/office/drawing/2014/main" id="{E60FDC98-C7FC-467E-ADF7-E25D027CF817}"/>
              </a:ext>
            </a:extLst>
          </p:cNvPr>
          <p:cNvSpPr txBox="1"/>
          <p:nvPr/>
        </p:nvSpPr>
        <p:spPr>
          <a:xfrm>
            <a:off x="8085494" y="2823999"/>
            <a:ext cx="3512244" cy="307777"/>
          </a:xfrm>
          <a:prstGeom prst="rect">
            <a:avLst/>
          </a:prstGeom>
          <a:noFill/>
        </p:spPr>
        <p:txBody>
          <a:bodyPr wrap="none" rtlCol="0">
            <a:spAutoFit/>
          </a:bodyPr>
          <a:lstStyle/>
          <a:p>
            <a:r>
              <a:rPr lang="en-IN" sz="1400" i="1" dirty="0">
                <a:latin typeface="Times New Roman" panose="02020603050405020304" pitchFamily="18" charset="0"/>
                <a:cs typeface="Times New Roman" panose="02020603050405020304" pitchFamily="18" charset="0"/>
              </a:rPr>
              <a:t>Fig. 3.2.1 Raw image from the vehicle camera</a:t>
            </a:r>
            <a:endParaRPr lang="en-IN" sz="1400" b="1" i="1"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417B9E1E-DCA5-4717-81A3-27B4C961E906}"/>
              </a:ext>
            </a:extLst>
          </p:cNvPr>
          <p:cNvSpPr txBox="1"/>
          <p:nvPr/>
        </p:nvSpPr>
        <p:spPr>
          <a:xfrm>
            <a:off x="666750" y="3611670"/>
            <a:ext cx="5745480" cy="417422"/>
          </a:xfrm>
          <a:prstGeom prst="rect">
            <a:avLst/>
          </a:prstGeom>
          <a:noFill/>
        </p:spPr>
        <p:txBody>
          <a:bodyPr wrap="square" rtlCol="0">
            <a:spAutoFit/>
          </a:bodyPr>
          <a:lstStyle/>
          <a:p>
            <a:pPr>
              <a:lnSpc>
                <a:spcPct val="150000"/>
              </a:lnSpc>
            </a:pPr>
            <a:r>
              <a:rPr lang="en-IN" sz="1600" b="1" dirty="0">
                <a:latin typeface="Times New Roman" panose="02020603050405020304" pitchFamily="18" charset="0"/>
                <a:cs typeface="Times New Roman" panose="02020603050405020304" pitchFamily="18" charset="0"/>
              </a:rPr>
              <a:t>2. Image processing</a:t>
            </a:r>
            <a:endParaRPr lang="en-IN"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090A157D-29B3-4E9B-B729-E50AF4B227F0}"/>
              </a:ext>
            </a:extLst>
          </p:cNvPr>
          <p:cNvSpPr/>
          <p:nvPr/>
        </p:nvSpPr>
        <p:spPr>
          <a:xfrm>
            <a:off x="923925" y="4140991"/>
            <a:ext cx="7562850" cy="1894749"/>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aim of the preprocessing is to enhance the image features to avoid the distortion</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Image preprocessing is very necessary aspect as the image should not have any impurities</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factors like noise and other aspects need to be eliminated</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is necessary for the preprocessing to remove noise</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374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fade">
                                      <p:cBhvr>
                                        <p:cTn id="42" dur="500"/>
                                        <p:tgtEl>
                                          <p:spTgt spid="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 end="1"/>
                                            </p:txEl>
                                          </p:spTgt>
                                        </p:tgtEl>
                                        <p:attrNameLst>
                                          <p:attrName>style.visibility</p:attrName>
                                        </p:attrNameLst>
                                      </p:cBhvr>
                                      <p:to>
                                        <p:strVal val="visible"/>
                                      </p:to>
                                    </p:set>
                                    <p:animEffect transition="in" filter="fade">
                                      <p:cBhvr>
                                        <p:cTn id="47" dur="500"/>
                                        <p:tgtEl>
                                          <p:spTgt spid="5">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2" end="2"/>
                                            </p:txEl>
                                          </p:spTgt>
                                        </p:tgtEl>
                                        <p:attrNameLst>
                                          <p:attrName>style.visibility</p:attrName>
                                        </p:attrNameLst>
                                      </p:cBhvr>
                                      <p:to>
                                        <p:strVal val="visible"/>
                                      </p:to>
                                    </p:set>
                                    <p:animEffect transition="in" filter="fade">
                                      <p:cBhvr>
                                        <p:cTn id="52" dur="500"/>
                                        <p:tgtEl>
                                          <p:spTgt spid="5">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3" end="3"/>
                                            </p:txEl>
                                          </p:spTgt>
                                        </p:tgtEl>
                                        <p:attrNameLst>
                                          <p:attrName>style.visibility</p:attrName>
                                        </p:attrNameLst>
                                      </p:cBhvr>
                                      <p:to>
                                        <p:strVal val="visible"/>
                                      </p:to>
                                    </p:set>
                                    <p:animEffect transition="in" filter="fade">
                                      <p:cBhvr>
                                        <p:cTn id="5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E2C5BF2-BF78-45E9-9E74-7652F3277C67}"/>
              </a:ext>
            </a:extLst>
          </p:cNvPr>
          <p:cNvSpPr>
            <a:spLocks noGrp="1"/>
          </p:cNvSpPr>
          <p:nvPr>
            <p:ph type="dt" sz="half" idx="10"/>
          </p:nvPr>
        </p:nvSpPr>
        <p:spPr/>
        <p:txBody>
          <a:bodyPr/>
          <a:lstStyle/>
          <a:p>
            <a:fld id="{805F9AE2-9B74-4944-88CA-E83347EE311D}" type="datetime1">
              <a:rPr lang="en-IN" smtClean="0"/>
              <a:t>06-06-2022</a:t>
            </a:fld>
            <a:endParaRPr lang="en-US"/>
          </a:p>
        </p:txBody>
      </p:sp>
      <p:sp>
        <p:nvSpPr>
          <p:cNvPr id="9" name="Footer Placeholder 8">
            <a:extLst>
              <a:ext uri="{FF2B5EF4-FFF2-40B4-BE49-F238E27FC236}">
                <a16:creationId xmlns:a16="http://schemas.microsoft.com/office/drawing/2014/main" id="{D20DBEC7-B678-4542-A242-5EEE9C12681D}"/>
              </a:ext>
            </a:extLst>
          </p:cNvPr>
          <p:cNvSpPr>
            <a:spLocks noGrp="1"/>
          </p:cNvSpPr>
          <p:nvPr>
            <p:ph type="ftr" sz="quarter" idx="11"/>
          </p:nvPr>
        </p:nvSpPr>
        <p:spPr/>
        <p:txBody>
          <a:bodyPr/>
          <a:lstStyle/>
          <a:p>
            <a:r>
              <a:rPr lang="en-US"/>
              <a:t>Dept. of Mechanical Eng. NMAMIT</a:t>
            </a:r>
          </a:p>
        </p:txBody>
      </p:sp>
      <p:sp>
        <p:nvSpPr>
          <p:cNvPr id="11" name="Slide Number Placeholder 10">
            <a:extLst>
              <a:ext uri="{FF2B5EF4-FFF2-40B4-BE49-F238E27FC236}">
                <a16:creationId xmlns:a16="http://schemas.microsoft.com/office/drawing/2014/main" id="{C8A1A3C0-C6A2-4F1C-B8EE-D62EF3F66EDF}"/>
              </a:ext>
            </a:extLst>
          </p:cNvPr>
          <p:cNvSpPr>
            <a:spLocks noGrp="1"/>
          </p:cNvSpPr>
          <p:nvPr>
            <p:ph type="sldNum" sz="quarter" idx="12"/>
          </p:nvPr>
        </p:nvSpPr>
        <p:spPr/>
        <p:txBody>
          <a:bodyPr/>
          <a:lstStyle/>
          <a:p>
            <a:fld id="{2F050512-D934-43CA-A84A-C366EABA9236}" type="slidenum">
              <a:rPr lang="en-US" smtClean="0"/>
              <a:t>17</a:t>
            </a:fld>
            <a:endParaRPr lang="en-US"/>
          </a:p>
        </p:txBody>
      </p:sp>
      <p:pic>
        <p:nvPicPr>
          <p:cNvPr id="12" name="Picture 11">
            <a:extLst>
              <a:ext uri="{FF2B5EF4-FFF2-40B4-BE49-F238E27FC236}">
                <a16:creationId xmlns:a16="http://schemas.microsoft.com/office/drawing/2014/main" id="{EDFC0AAA-27ED-476F-979D-27A9E5A24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1057706"/>
            <a:ext cx="3164519" cy="1392389"/>
          </a:xfrm>
          <a:prstGeom prst="rect">
            <a:avLst/>
          </a:prstGeom>
        </p:spPr>
      </p:pic>
      <p:sp>
        <p:nvSpPr>
          <p:cNvPr id="13" name="TextBox 12">
            <a:extLst>
              <a:ext uri="{FF2B5EF4-FFF2-40B4-BE49-F238E27FC236}">
                <a16:creationId xmlns:a16="http://schemas.microsoft.com/office/drawing/2014/main" id="{BD10B548-7860-453C-9103-80885D0D972A}"/>
              </a:ext>
            </a:extLst>
          </p:cNvPr>
          <p:cNvSpPr txBox="1"/>
          <p:nvPr/>
        </p:nvSpPr>
        <p:spPr>
          <a:xfrm>
            <a:off x="8034481" y="2708173"/>
            <a:ext cx="3651415" cy="307777"/>
          </a:xfrm>
          <a:prstGeom prst="rect">
            <a:avLst/>
          </a:prstGeom>
          <a:noFill/>
        </p:spPr>
        <p:txBody>
          <a:bodyPr wrap="square" rtlCol="0">
            <a:spAutoFit/>
          </a:bodyPr>
          <a:lstStyle/>
          <a:p>
            <a:r>
              <a:rPr lang="en-IN" sz="1400" i="1" dirty="0">
                <a:latin typeface="Times New Roman" panose="02020603050405020304" pitchFamily="18" charset="0"/>
                <a:cs typeface="Times New Roman" panose="02020603050405020304" pitchFamily="18" charset="0"/>
              </a:rPr>
              <a:t>Fig. 3.2.1 Image after performing windowing</a:t>
            </a:r>
            <a:endParaRPr lang="en-IN" sz="1400" b="1" i="1"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D6DDCD62-A74D-4119-831C-9738694FCE56}"/>
              </a:ext>
            </a:extLst>
          </p:cNvPr>
          <p:cNvSpPr/>
          <p:nvPr/>
        </p:nvSpPr>
        <p:spPr>
          <a:xfrm>
            <a:off x="618272" y="925176"/>
            <a:ext cx="7535127" cy="2264081"/>
          </a:xfrm>
          <a:prstGeom prst="rect">
            <a:avLst/>
          </a:prstGeom>
        </p:spPr>
        <p:txBody>
          <a:bodyPr wrap="square">
            <a:spAutoFit/>
          </a:bodyPr>
          <a:lstStyle/>
          <a:p>
            <a:pPr marL="412750" indent="-285750">
              <a:lnSpc>
                <a:spcPct val="150000"/>
              </a:lnSpc>
              <a:buClr>
                <a:schemeClr val="dk1"/>
              </a:buClr>
              <a:buSzPts val="16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Image cropping or </a:t>
            </a:r>
            <a:r>
              <a:rPr lang="en-IN" sz="1600" dirty="0">
                <a:latin typeface="Times New Roman" panose="02020603050405020304" pitchFamily="18" charset="0"/>
                <a:cs typeface="Times New Roman" panose="02020603050405020304" pitchFamily="18" charset="0"/>
              </a:rPr>
              <a:t>Windowing</a:t>
            </a:r>
            <a:r>
              <a:rPr lang="en-US" sz="1600" dirty="0">
                <a:latin typeface="Times New Roman" panose="02020603050405020304" pitchFamily="18" charset="0"/>
                <a:cs typeface="Times New Roman" panose="02020603050405020304" pitchFamily="18" charset="0"/>
              </a:rPr>
              <a:t> is a technique that is used to select the most relevant areas of an image, discarding the useless ones</a:t>
            </a:r>
          </a:p>
          <a:p>
            <a:pPr marL="412750" indent="-285750">
              <a:lnSpc>
                <a:spcPct val="150000"/>
              </a:lnSpc>
              <a:buClr>
                <a:schemeClr val="dk1"/>
              </a:buClr>
              <a:buSzPts val="16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Handmade selection, especially in case of large photo collections, is a time consuming task</a:t>
            </a:r>
          </a:p>
          <a:p>
            <a:pPr marL="412750" indent="-285750">
              <a:lnSpc>
                <a:spcPct val="150000"/>
              </a:lnSpc>
              <a:buClr>
                <a:schemeClr val="dk1"/>
              </a:buClr>
              <a:buSzPts val="16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So we have used Automatic image cropping technique to extract the part of the image that was  most relevant, according to specific</a:t>
            </a:r>
          </a:p>
        </p:txBody>
      </p:sp>
      <p:sp>
        <p:nvSpPr>
          <p:cNvPr id="19" name="Rectangle 18">
            <a:extLst>
              <a:ext uri="{FF2B5EF4-FFF2-40B4-BE49-F238E27FC236}">
                <a16:creationId xmlns:a16="http://schemas.microsoft.com/office/drawing/2014/main" id="{B9F6FB9D-9326-4C22-9FE1-3D03CF500128}"/>
              </a:ext>
            </a:extLst>
          </p:cNvPr>
          <p:cNvSpPr/>
          <p:nvPr/>
        </p:nvSpPr>
        <p:spPr>
          <a:xfrm>
            <a:off x="437253" y="402777"/>
            <a:ext cx="2567306" cy="338554"/>
          </a:xfrm>
          <a:prstGeom prst="rect">
            <a:avLst/>
          </a:prstGeom>
        </p:spPr>
        <p:txBody>
          <a:bodyPr wrap="none">
            <a:spAutoFit/>
          </a:bodyPr>
          <a:lstStyle/>
          <a:p>
            <a:pPr marL="469900" indent="-342900">
              <a:buClr>
                <a:schemeClr val="dk1"/>
              </a:buClr>
              <a:buSzPts val="1600"/>
              <a:buFont typeface="+mj-lt"/>
              <a:buAutoNum type="arabicPeriod"/>
            </a:pPr>
            <a:r>
              <a:rPr lang="en-IN" sz="1600" b="1" dirty="0">
                <a:latin typeface="Times New Roman" panose="02020603050405020304" pitchFamily="18" charset="0"/>
                <a:cs typeface="Times New Roman" panose="02020603050405020304" pitchFamily="18" charset="0"/>
              </a:rPr>
              <a:t>Windowing/Cropping</a:t>
            </a:r>
          </a:p>
        </p:txBody>
      </p:sp>
      <p:pic>
        <p:nvPicPr>
          <p:cNvPr id="29" name="Picture 28">
            <a:extLst>
              <a:ext uri="{FF2B5EF4-FFF2-40B4-BE49-F238E27FC236}">
                <a16:creationId xmlns:a16="http://schemas.microsoft.com/office/drawing/2014/main" id="{2352B4F1-7085-417F-852B-917F60C43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4606" y="3886354"/>
            <a:ext cx="2862105" cy="1261886"/>
          </a:xfrm>
          <a:prstGeom prst="rect">
            <a:avLst/>
          </a:prstGeom>
        </p:spPr>
      </p:pic>
      <p:sp>
        <p:nvSpPr>
          <p:cNvPr id="30" name="TextBox 29">
            <a:extLst>
              <a:ext uri="{FF2B5EF4-FFF2-40B4-BE49-F238E27FC236}">
                <a16:creationId xmlns:a16="http://schemas.microsoft.com/office/drawing/2014/main" id="{D86B4496-21D1-407D-908F-5958DEEAF035}"/>
              </a:ext>
            </a:extLst>
          </p:cNvPr>
          <p:cNvSpPr txBox="1"/>
          <p:nvPr/>
        </p:nvSpPr>
        <p:spPr>
          <a:xfrm>
            <a:off x="8205358" y="5221587"/>
            <a:ext cx="3077925" cy="523220"/>
          </a:xfrm>
          <a:prstGeom prst="rect">
            <a:avLst/>
          </a:prstGeom>
          <a:noFill/>
        </p:spPr>
        <p:txBody>
          <a:bodyPr wrap="square" rtlCol="0">
            <a:spAutoFit/>
          </a:bodyPr>
          <a:lstStyle/>
          <a:p>
            <a:r>
              <a:rPr lang="en-IN" sz="1400" i="1" dirty="0">
                <a:latin typeface="Times New Roman" panose="02020603050405020304" pitchFamily="18" charset="0"/>
                <a:cs typeface="Times New Roman" panose="02020603050405020304" pitchFamily="18" charset="0"/>
              </a:rPr>
              <a:t>Fig. 3.2.3 Image after performing pyramid scale for lowering of resolution </a:t>
            </a:r>
            <a:endParaRPr lang="en-IN" sz="1400" b="1" i="1" dirty="0">
              <a:latin typeface="Times New Roman" panose="02020603050405020304" pitchFamily="18" charset="0"/>
              <a:cs typeface="Times New Roman" panose="02020603050405020304" pitchFamily="18" charset="0"/>
            </a:endParaRPr>
          </a:p>
        </p:txBody>
      </p:sp>
      <p:sp>
        <p:nvSpPr>
          <p:cNvPr id="31" name="Rectangle 30">
            <a:extLst>
              <a:ext uri="{FF2B5EF4-FFF2-40B4-BE49-F238E27FC236}">
                <a16:creationId xmlns:a16="http://schemas.microsoft.com/office/drawing/2014/main" id="{8326BC96-8967-467E-B2B8-1C21A7187E2E}"/>
              </a:ext>
            </a:extLst>
          </p:cNvPr>
          <p:cNvSpPr/>
          <p:nvPr/>
        </p:nvSpPr>
        <p:spPr>
          <a:xfrm>
            <a:off x="789469" y="4120295"/>
            <a:ext cx="7415889" cy="2264081"/>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Gaussian pyramid was used to scale down the image to smaller size.</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is a technique in image processing that breaks down an image into successively smaller groups of pixels to blur it</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"pyramid" is constructed by repeatedly calculating a weighted average of the neighboring pixels of a source image and scaling the image down</a:t>
            </a:r>
          </a:p>
          <a:p>
            <a:pPr>
              <a:lnSpc>
                <a:spcPct val="150000"/>
              </a:lnSpc>
            </a:pPr>
            <a:endParaRPr lang="en-US" sz="16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32" name="Rectangle 31">
            <a:extLst>
              <a:ext uri="{FF2B5EF4-FFF2-40B4-BE49-F238E27FC236}">
                <a16:creationId xmlns:a16="http://schemas.microsoft.com/office/drawing/2014/main" id="{722CDE36-79D0-4485-BD4D-AF7803E9B824}"/>
              </a:ext>
            </a:extLst>
          </p:cNvPr>
          <p:cNvSpPr/>
          <p:nvPr/>
        </p:nvSpPr>
        <p:spPr>
          <a:xfrm>
            <a:off x="545850" y="3717077"/>
            <a:ext cx="2216761" cy="338554"/>
          </a:xfrm>
          <a:prstGeom prst="rect">
            <a:avLst/>
          </a:prstGeom>
        </p:spPr>
        <p:txBody>
          <a:bodyPr wrap="none">
            <a:spAutoFit/>
          </a:bodyPr>
          <a:lstStyle/>
          <a:p>
            <a:pPr marL="342900" indent="-342900">
              <a:buFont typeface="+mj-lt"/>
              <a:buAutoNum type="arabicPeriod" startAt="2"/>
            </a:pPr>
            <a:r>
              <a:rPr lang="en-IN" sz="1600" b="1" dirty="0">
                <a:latin typeface="Times New Roman" panose="02020603050405020304" pitchFamily="18" charset="0"/>
                <a:cs typeface="Times New Roman" panose="02020603050405020304" pitchFamily="18" charset="0"/>
              </a:rPr>
              <a:t>Data size reduction</a:t>
            </a:r>
          </a:p>
        </p:txBody>
      </p:sp>
    </p:spTree>
    <p:extLst>
      <p:ext uri="{BB962C8B-B14F-4D97-AF65-F5344CB8AC3E}">
        <p14:creationId xmlns:p14="http://schemas.microsoft.com/office/powerpoint/2010/main" val="72773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animEffect transition="in" filter="fade">
                                      <p:cBhvr>
                                        <p:cTn id="27" dur="500"/>
                                        <p:tgtEl>
                                          <p:spTgt spid="1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xEl>
                                              <p:pRg st="2" end="2"/>
                                            </p:txEl>
                                          </p:spTgt>
                                        </p:tgtEl>
                                        <p:attrNameLst>
                                          <p:attrName>style.visibility</p:attrName>
                                        </p:attrNameLst>
                                      </p:cBhvr>
                                      <p:to>
                                        <p:strVal val="visible"/>
                                      </p:to>
                                    </p:set>
                                    <p:animEffect transition="in" filter="fade">
                                      <p:cBhvr>
                                        <p:cTn id="32" dur="500"/>
                                        <p:tgtEl>
                                          <p:spTgt spid="18">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
                                            <p:txEl>
                                              <p:pRg st="0" end="0"/>
                                            </p:txEl>
                                          </p:spTgt>
                                        </p:tgtEl>
                                        <p:attrNameLst>
                                          <p:attrName>style.visibility</p:attrName>
                                        </p:attrNameLst>
                                      </p:cBhvr>
                                      <p:to>
                                        <p:strVal val="visible"/>
                                      </p:to>
                                    </p:set>
                                    <p:animEffect transition="in" filter="fade">
                                      <p:cBhvr>
                                        <p:cTn id="47" dur="500"/>
                                        <p:tgtEl>
                                          <p:spTgt spid="30">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1">
                                            <p:txEl>
                                              <p:pRg st="0" end="0"/>
                                            </p:txEl>
                                          </p:spTgt>
                                        </p:tgtEl>
                                        <p:attrNameLst>
                                          <p:attrName>style.visibility</p:attrName>
                                        </p:attrNameLst>
                                      </p:cBhvr>
                                      <p:to>
                                        <p:strVal val="visible"/>
                                      </p:to>
                                    </p:set>
                                    <p:animEffect transition="in" filter="fade">
                                      <p:cBhvr>
                                        <p:cTn id="52" dur="500"/>
                                        <p:tgtEl>
                                          <p:spTgt spid="31">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1">
                                            <p:txEl>
                                              <p:pRg st="1" end="1"/>
                                            </p:txEl>
                                          </p:spTgt>
                                        </p:tgtEl>
                                        <p:attrNameLst>
                                          <p:attrName>style.visibility</p:attrName>
                                        </p:attrNameLst>
                                      </p:cBhvr>
                                      <p:to>
                                        <p:strVal val="visible"/>
                                      </p:to>
                                    </p:set>
                                    <p:animEffect transition="in" filter="fade">
                                      <p:cBhvr>
                                        <p:cTn id="57" dur="500"/>
                                        <p:tgtEl>
                                          <p:spTgt spid="31">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1">
                                            <p:txEl>
                                              <p:pRg st="2" end="2"/>
                                            </p:txEl>
                                          </p:spTgt>
                                        </p:tgtEl>
                                        <p:attrNameLst>
                                          <p:attrName>style.visibility</p:attrName>
                                        </p:attrNameLst>
                                      </p:cBhvr>
                                      <p:to>
                                        <p:strVal val="visible"/>
                                      </p:to>
                                    </p:set>
                                    <p:animEffect transition="in" filter="fade">
                                      <p:cBhvr>
                                        <p:cTn id="62" dur="500"/>
                                        <p:tgtEl>
                                          <p:spTgt spid="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build="p"/>
      <p:bldP spid="19" grpId="0"/>
      <p:bldP spid="31" grpId="0" build="p"/>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43525D1B-3648-411A-81B7-413C9A8724D6}"/>
              </a:ext>
            </a:extLst>
          </p:cNvPr>
          <p:cNvGraphicFramePr>
            <a:graphicFrameLocks noGrp="1"/>
          </p:cNvGraphicFramePr>
          <p:nvPr>
            <p:extLst>
              <p:ext uri="{D42A27DB-BD31-4B8C-83A1-F6EECF244321}">
                <p14:modId xmlns:p14="http://schemas.microsoft.com/office/powerpoint/2010/main" val="3212043025"/>
              </p:ext>
            </p:extLst>
          </p:nvPr>
        </p:nvGraphicFramePr>
        <p:xfrm>
          <a:off x="7040269" y="548107"/>
          <a:ext cx="4313531" cy="2453999"/>
        </p:xfrm>
        <a:graphic>
          <a:graphicData uri="http://schemas.openxmlformats.org/drawingml/2006/table">
            <a:tbl>
              <a:tblPr firstRow="1" bandRow="1">
                <a:tableStyleId>{93296810-A885-4BE3-A3E7-6D5BEEA58F35}</a:tableStyleId>
              </a:tblPr>
              <a:tblGrid>
                <a:gridCol w="622647">
                  <a:extLst>
                    <a:ext uri="{9D8B030D-6E8A-4147-A177-3AD203B41FA5}">
                      <a16:colId xmlns:a16="http://schemas.microsoft.com/office/drawing/2014/main" val="15878621"/>
                    </a:ext>
                  </a:extLst>
                </a:gridCol>
                <a:gridCol w="1123950">
                  <a:extLst>
                    <a:ext uri="{9D8B030D-6E8A-4147-A177-3AD203B41FA5}">
                      <a16:colId xmlns:a16="http://schemas.microsoft.com/office/drawing/2014/main" val="416584529"/>
                    </a:ext>
                  </a:extLst>
                </a:gridCol>
                <a:gridCol w="1304925">
                  <a:extLst>
                    <a:ext uri="{9D8B030D-6E8A-4147-A177-3AD203B41FA5}">
                      <a16:colId xmlns:a16="http://schemas.microsoft.com/office/drawing/2014/main" val="3256336717"/>
                    </a:ext>
                  </a:extLst>
                </a:gridCol>
                <a:gridCol w="1262009">
                  <a:extLst>
                    <a:ext uri="{9D8B030D-6E8A-4147-A177-3AD203B41FA5}">
                      <a16:colId xmlns:a16="http://schemas.microsoft.com/office/drawing/2014/main" val="2612507204"/>
                    </a:ext>
                  </a:extLst>
                </a:gridCol>
              </a:tblGrid>
              <a:tr h="383816">
                <a:tc>
                  <a:txBody>
                    <a:bodyPr/>
                    <a:lstStyle/>
                    <a:p>
                      <a:pPr algn="ctr"/>
                      <a:r>
                        <a:rPr lang="en-IN" sz="1400" dirty="0">
                          <a:latin typeface="Times New Roman" panose="02020603050405020304" pitchFamily="18" charset="0"/>
                          <a:cs typeface="Times New Roman" panose="02020603050405020304" pitchFamily="18" charset="0"/>
                        </a:rPr>
                        <a:t>Index</a:t>
                      </a:r>
                    </a:p>
                  </a:txBody>
                  <a:tcPr anchor="ctr"/>
                </a:tc>
                <a:tc>
                  <a:txBody>
                    <a:bodyPr/>
                    <a:lstStyle/>
                    <a:p>
                      <a:pPr algn="ctr"/>
                      <a:r>
                        <a:rPr lang="en-IN" sz="1400" dirty="0">
                          <a:latin typeface="Times New Roman" panose="02020603050405020304" pitchFamily="18" charset="0"/>
                          <a:cs typeface="Times New Roman" panose="02020603050405020304" pitchFamily="18" charset="0"/>
                        </a:rPr>
                        <a:t>Speed Range</a:t>
                      </a:r>
                    </a:p>
                  </a:txBody>
                  <a:tcPr anchor="ctr"/>
                </a:tc>
                <a:tc>
                  <a:txBody>
                    <a:bodyPr/>
                    <a:lstStyle/>
                    <a:p>
                      <a:pPr algn="ctr"/>
                      <a:r>
                        <a:rPr lang="en-IN" sz="1400" dirty="0">
                          <a:latin typeface="Times New Roman" panose="02020603050405020304" pitchFamily="18" charset="0"/>
                          <a:cs typeface="Times New Roman" panose="02020603050405020304" pitchFamily="18" charset="0"/>
                        </a:rPr>
                        <a:t>Labels (Text)</a:t>
                      </a:r>
                    </a:p>
                  </a:txBody>
                  <a:tcPr anchor="ctr"/>
                </a:tc>
                <a:tc>
                  <a:txBody>
                    <a:bodyPr/>
                    <a:lstStyle/>
                    <a:p>
                      <a:pPr algn="ctr"/>
                      <a:r>
                        <a:rPr lang="en-IN" sz="1400" dirty="0">
                          <a:latin typeface="Times New Roman" panose="02020603050405020304" pitchFamily="18" charset="0"/>
                          <a:cs typeface="Times New Roman" panose="02020603050405020304" pitchFamily="18" charset="0"/>
                        </a:rPr>
                        <a:t>Labels (Numeric)</a:t>
                      </a:r>
                    </a:p>
                  </a:txBody>
                  <a:tcPr anchor="ctr"/>
                </a:tc>
                <a:extLst>
                  <a:ext uri="{0D108BD9-81ED-4DB2-BD59-A6C34878D82A}">
                    <a16:rowId xmlns:a16="http://schemas.microsoft.com/office/drawing/2014/main" val="1410674561"/>
                  </a:ext>
                </a:extLst>
              </a:tr>
              <a:tr h="383816">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1</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0 &lt;= x &lt;= 5</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stop</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0</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2520607447"/>
                  </a:ext>
                </a:extLst>
              </a:tr>
              <a:tr h="383816">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2</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5 &lt; x &lt;= 15</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very low</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1</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3452655487"/>
                  </a:ext>
                </a:extLst>
              </a:tr>
              <a:tr h="400575">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3</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15 &lt; x &lt;= 25</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low</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2</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1351726059"/>
                  </a:ext>
                </a:extLst>
              </a:tr>
              <a:tr h="383816">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4</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25 &lt; x &lt;= 35</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medium</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3</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1575838063"/>
                  </a:ext>
                </a:extLst>
              </a:tr>
              <a:tr h="383816">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5</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x &gt; 35</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high</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4</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1313992573"/>
                  </a:ext>
                </a:extLst>
              </a:tr>
            </a:tbl>
          </a:graphicData>
        </a:graphic>
      </p:graphicFrame>
      <p:sp>
        <p:nvSpPr>
          <p:cNvPr id="18" name="TextBox 17">
            <a:extLst>
              <a:ext uri="{FF2B5EF4-FFF2-40B4-BE49-F238E27FC236}">
                <a16:creationId xmlns:a16="http://schemas.microsoft.com/office/drawing/2014/main" id="{448890CB-2B8A-4353-B3A0-C5D9186487FD}"/>
              </a:ext>
            </a:extLst>
          </p:cNvPr>
          <p:cNvSpPr txBox="1"/>
          <p:nvPr/>
        </p:nvSpPr>
        <p:spPr>
          <a:xfrm>
            <a:off x="7651001" y="3036359"/>
            <a:ext cx="3092065" cy="307777"/>
          </a:xfrm>
          <a:prstGeom prst="rect">
            <a:avLst/>
          </a:prstGeom>
          <a:noFill/>
        </p:spPr>
        <p:txBody>
          <a:bodyPr wrap="none" rtlCol="0">
            <a:spAutoFit/>
          </a:bodyPr>
          <a:lstStyle/>
          <a:p>
            <a:r>
              <a:rPr lang="en-IN" sz="1400" i="1" dirty="0">
                <a:latin typeface="Times New Roman" panose="02020603050405020304" pitchFamily="18" charset="0"/>
                <a:cs typeface="Times New Roman" panose="02020603050405020304" pitchFamily="18" charset="0"/>
              </a:rPr>
              <a:t>Table. 1.1 Mapping speed range to label</a:t>
            </a:r>
            <a:endParaRPr lang="en-IN" sz="1400" b="1" i="1"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29A2354E-E8D3-4C52-A8A0-5FA157B86A7C}"/>
              </a:ext>
            </a:extLst>
          </p:cNvPr>
          <p:cNvSpPr>
            <a:spLocks noGrp="1"/>
          </p:cNvSpPr>
          <p:nvPr>
            <p:ph type="dt" sz="half" idx="10"/>
          </p:nvPr>
        </p:nvSpPr>
        <p:spPr/>
        <p:txBody>
          <a:bodyPr/>
          <a:lstStyle/>
          <a:p>
            <a:fld id="{618270AD-E6AD-427C-B850-C755149D5E27}" type="datetime1">
              <a:rPr lang="en-IN" smtClean="0"/>
              <a:t>06-06-2022</a:t>
            </a:fld>
            <a:endParaRPr lang="en-US"/>
          </a:p>
        </p:txBody>
      </p:sp>
      <p:sp>
        <p:nvSpPr>
          <p:cNvPr id="8" name="Footer Placeholder 7">
            <a:extLst>
              <a:ext uri="{FF2B5EF4-FFF2-40B4-BE49-F238E27FC236}">
                <a16:creationId xmlns:a16="http://schemas.microsoft.com/office/drawing/2014/main" id="{1E22D1A3-48CD-4DF7-B64F-E2588ECD3497}"/>
              </a:ext>
            </a:extLst>
          </p:cNvPr>
          <p:cNvSpPr>
            <a:spLocks noGrp="1"/>
          </p:cNvSpPr>
          <p:nvPr>
            <p:ph type="ftr" sz="quarter" idx="11"/>
          </p:nvPr>
        </p:nvSpPr>
        <p:spPr/>
        <p:txBody>
          <a:bodyPr/>
          <a:lstStyle/>
          <a:p>
            <a:r>
              <a:rPr lang="en-US"/>
              <a:t>Dept. of Mechanical Eng. NMAMIT</a:t>
            </a:r>
          </a:p>
        </p:txBody>
      </p:sp>
      <p:sp>
        <p:nvSpPr>
          <p:cNvPr id="9" name="Slide Number Placeholder 8">
            <a:extLst>
              <a:ext uri="{FF2B5EF4-FFF2-40B4-BE49-F238E27FC236}">
                <a16:creationId xmlns:a16="http://schemas.microsoft.com/office/drawing/2014/main" id="{830DCB69-5BAB-43BC-868A-4F8076FABD4F}"/>
              </a:ext>
            </a:extLst>
          </p:cNvPr>
          <p:cNvSpPr>
            <a:spLocks noGrp="1"/>
          </p:cNvSpPr>
          <p:nvPr>
            <p:ph type="sldNum" sz="quarter" idx="12"/>
          </p:nvPr>
        </p:nvSpPr>
        <p:spPr/>
        <p:txBody>
          <a:bodyPr/>
          <a:lstStyle/>
          <a:p>
            <a:fld id="{2F050512-D934-43CA-A84A-C366EABA9236}" type="slidenum">
              <a:rPr lang="en-US" smtClean="0"/>
              <a:t>18</a:t>
            </a:fld>
            <a:endParaRPr lang="en-US"/>
          </a:p>
        </p:txBody>
      </p:sp>
      <p:sp>
        <p:nvSpPr>
          <p:cNvPr id="2" name="Rectangle 1">
            <a:extLst>
              <a:ext uri="{FF2B5EF4-FFF2-40B4-BE49-F238E27FC236}">
                <a16:creationId xmlns:a16="http://schemas.microsoft.com/office/drawing/2014/main" id="{5F3EFFFA-F96C-4194-A865-C5CA75FE4E7F}"/>
              </a:ext>
            </a:extLst>
          </p:cNvPr>
          <p:cNvSpPr/>
          <p:nvPr/>
        </p:nvSpPr>
        <p:spPr>
          <a:xfrm>
            <a:off x="423916" y="383107"/>
            <a:ext cx="5434501" cy="338554"/>
          </a:xfrm>
          <a:prstGeom prst="rect">
            <a:avLst/>
          </a:prstGeom>
        </p:spPr>
        <p:txBody>
          <a:bodyPr wrap="none">
            <a:spAutoFit/>
          </a:bodyPr>
          <a:lstStyle/>
          <a:p>
            <a:pPr marL="342900" indent="-342900">
              <a:buFont typeface="+mj-lt"/>
              <a:buAutoNum type="arabicPeriod" startAt="3"/>
            </a:pPr>
            <a:r>
              <a:rPr lang="en-IN" sz="1600" b="1" dirty="0">
                <a:latin typeface="Times New Roman" panose="02020603050405020304" pitchFamily="18" charset="0"/>
                <a:cs typeface="Times New Roman" panose="02020603050405020304" pitchFamily="18" charset="0"/>
              </a:rPr>
              <a:t>Label Encoding (Converting text label to numeric label)</a:t>
            </a:r>
          </a:p>
        </p:txBody>
      </p:sp>
      <p:sp>
        <p:nvSpPr>
          <p:cNvPr id="4" name="Rectangle 3">
            <a:extLst>
              <a:ext uri="{FF2B5EF4-FFF2-40B4-BE49-F238E27FC236}">
                <a16:creationId xmlns:a16="http://schemas.microsoft.com/office/drawing/2014/main" id="{67978581-7BA1-44FB-83DC-61FA982034F9}"/>
              </a:ext>
            </a:extLst>
          </p:cNvPr>
          <p:cNvSpPr/>
          <p:nvPr/>
        </p:nvSpPr>
        <p:spPr>
          <a:xfrm>
            <a:off x="423916" y="721661"/>
            <a:ext cx="6262634" cy="3741409"/>
          </a:xfrm>
          <a:prstGeom prst="rect">
            <a:avLst/>
          </a:prstGeom>
        </p:spPr>
        <p:txBody>
          <a:bodyPr wrap="square">
            <a:spAutoFit/>
          </a:bodyPr>
          <a:lstStyle/>
          <a:p>
            <a:pPr marL="742950" lvl="1" indent="-285750" fontAlgn="base">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machine learning, we usually deal with datasets that contain multiple labels in one or more than one columns</a:t>
            </a:r>
          </a:p>
          <a:p>
            <a:pPr marL="742950" lvl="1" indent="-285750" fontAlgn="base">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 make the data understandable or in human-readable form, the training data is often labelled in words</a:t>
            </a:r>
          </a:p>
          <a:p>
            <a:pPr marL="742950" lvl="1" indent="-285750" fontAlgn="base">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Label Encoding refers to converting the labels into a numeric form so as to convert them into the machine-readable form</a:t>
            </a:r>
          </a:p>
          <a:p>
            <a:pPr marL="742950" lvl="1" indent="-285750" fontAlgn="base">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Machine learning algorithms can then decide in a better way how those labels must be operated</a:t>
            </a:r>
          </a:p>
          <a:p>
            <a:pPr marL="742950" lvl="1" indent="-285750" fontAlgn="base">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is an important pre-processing step for the structured dataset in supervised learning </a:t>
            </a:r>
          </a:p>
        </p:txBody>
      </p:sp>
      <p:sp>
        <p:nvSpPr>
          <p:cNvPr id="10" name="Rectangle 9">
            <a:extLst>
              <a:ext uri="{FF2B5EF4-FFF2-40B4-BE49-F238E27FC236}">
                <a16:creationId xmlns:a16="http://schemas.microsoft.com/office/drawing/2014/main" id="{0EDFFF64-4A46-471F-A285-462583CF087C}"/>
              </a:ext>
            </a:extLst>
          </p:cNvPr>
          <p:cNvSpPr/>
          <p:nvPr/>
        </p:nvSpPr>
        <p:spPr>
          <a:xfrm>
            <a:off x="921711" y="4919950"/>
            <a:ext cx="10984539" cy="1156086"/>
          </a:xfrm>
          <a:prstGeom prst="rect">
            <a:avLst/>
          </a:prstGeom>
        </p:spPr>
        <p:txBody>
          <a:bodyPr wrap="square">
            <a:spAutoFit/>
          </a:bodyPr>
          <a:lstStyle/>
          <a:p>
            <a:pPr marL="412750" indent="-285750">
              <a:lnSpc>
                <a:spcPct val="150000"/>
              </a:lnSpc>
              <a:buClr>
                <a:schemeClr val="dk1"/>
              </a:buClr>
              <a:buSzPts val="16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Normalization is a data preparation technique that is frequently used in machine learning</a:t>
            </a:r>
          </a:p>
          <a:p>
            <a:pPr marL="412750" indent="-285750">
              <a:lnSpc>
                <a:spcPct val="150000"/>
              </a:lnSpc>
              <a:buClr>
                <a:schemeClr val="dk1"/>
              </a:buClr>
              <a:buSzPts val="16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process of transforming the columns in a dataset to the same scale is referred to as normalization</a:t>
            </a:r>
          </a:p>
          <a:p>
            <a:pPr marL="1384300" lvl="2" indent="-342900">
              <a:lnSpc>
                <a:spcPct val="150000"/>
              </a:lnSpc>
              <a:buClr>
                <a:schemeClr val="dk1"/>
              </a:buClr>
              <a:buSzPts val="1600"/>
              <a:buFont typeface="+mj-lt"/>
              <a:buAutoNum type="arabicPeriod"/>
            </a:pPr>
            <a:endParaRPr lang="en-US" sz="16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F22C45EB-7E3E-4058-9CFE-F7D5D087C0EE}"/>
              </a:ext>
            </a:extLst>
          </p:cNvPr>
          <p:cNvSpPr/>
          <p:nvPr/>
        </p:nvSpPr>
        <p:spPr>
          <a:xfrm>
            <a:off x="590550" y="4304075"/>
            <a:ext cx="6096000" cy="584775"/>
          </a:xfrm>
          <a:prstGeom prst="rect">
            <a:avLst/>
          </a:prstGeom>
        </p:spPr>
        <p:txBody>
          <a:bodyPr>
            <a:spAutoFit/>
          </a:bodyPr>
          <a:lstStyle/>
          <a:p>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startAt="4"/>
            </a:pPr>
            <a:r>
              <a:rPr lang="en-IN" sz="1600" b="1" dirty="0">
                <a:latin typeface="Times New Roman" panose="02020603050405020304" pitchFamily="18" charset="0"/>
                <a:cs typeface="Times New Roman" panose="02020603050405020304" pitchFamily="18" charset="0"/>
              </a:rPr>
              <a:t>Normalization</a:t>
            </a:r>
          </a:p>
        </p:txBody>
      </p:sp>
    </p:spTree>
    <p:extLst>
      <p:ext uri="{BB962C8B-B14F-4D97-AF65-F5344CB8AC3E}">
        <p14:creationId xmlns:p14="http://schemas.microsoft.com/office/powerpoint/2010/main" val="56549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500"/>
                                        <p:tgtEl>
                                          <p:spTgt spid="4">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xEl>
                                              <p:pRg st="0" end="0"/>
                                            </p:txEl>
                                          </p:spTgt>
                                        </p:tgtEl>
                                        <p:attrNameLst>
                                          <p:attrName>style.visibility</p:attrName>
                                        </p:attrNameLst>
                                      </p:cBhvr>
                                      <p:to>
                                        <p:strVal val="visible"/>
                                      </p:to>
                                    </p:set>
                                    <p:animEffect transition="in" filter="fade">
                                      <p:cBhvr>
                                        <p:cTn id="52" dur="500"/>
                                        <p:tgtEl>
                                          <p:spTgt spid="10">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0">
                                            <p:txEl>
                                              <p:pRg st="1" end="1"/>
                                            </p:txEl>
                                          </p:spTgt>
                                        </p:tgtEl>
                                        <p:attrNameLst>
                                          <p:attrName>style.visibility</p:attrName>
                                        </p:attrNameLst>
                                      </p:cBhvr>
                                      <p:to>
                                        <p:strVal val="visible"/>
                                      </p:to>
                                    </p:set>
                                    <p:animEffect transition="in" filter="fade">
                                      <p:cBhvr>
                                        <p:cTn id="57"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10" grpId="0" build="p"/>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9EC7A8B6-D6B9-49CB-BF7E-991542B7BC46}"/>
              </a:ext>
            </a:extLst>
          </p:cNvPr>
          <p:cNvSpPr>
            <a:spLocks noGrp="1"/>
          </p:cNvSpPr>
          <p:nvPr>
            <p:ph type="dt" sz="half" idx="10"/>
          </p:nvPr>
        </p:nvSpPr>
        <p:spPr/>
        <p:txBody>
          <a:bodyPr/>
          <a:lstStyle/>
          <a:p>
            <a:fld id="{46822943-DB69-44D9-A567-EF81D6CFC246}" type="datetime1">
              <a:rPr lang="en-IN" smtClean="0"/>
              <a:t>06-06-2022</a:t>
            </a:fld>
            <a:endParaRPr lang="en-US"/>
          </a:p>
        </p:txBody>
      </p:sp>
      <p:sp>
        <p:nvSpPr>
          <p:cNvPr id="13" name="Footer Placeholder 12">
            <a:extLst>
              <a:ext uri="{FF2B5EF4-FFF2-40B4-BE49-F238E27FC236}">
                <a16:creationId xmlns:a16="http://schemas.microsoft.com/office/drawing/2014/main" id="{CFE47BAE-3BDB-44FF-A563-7C4A51687949}"/>
              </a:ext>
            </a:extLst>
          </p:cNvPr>
          <p:cNvSpPr>
            <a:spLocks noGrp="1"/>
          </p:cNvSpPr>
          <p:nvPr>
            <p:ph type="ftr" sz="quarter" idx="11"/>
          </p:nvPr>
        </p:nvSpPr>
        <p:spPr/>
        <p:txBody>
          <a:bodyPr/>
          <a:lstStyle/>
          <a:p>
            <a:r>
              <a:rPr lang="en-US"/>
              <a:t>Dept. of Mechanical Eng. NMAMIT</a:t>
            </a:r>
          </a:p>
        </p:txBody>
      </p:sp>
      <p:sp>
        <p:nvSpPr>
          <p:cNvPr id="14" name="Slide Number Placeholder 13">
            <a:extLst>
              <a:ext uri="{FF2B5EF4-FFF2-40B4-BE49-F238E27FC236}">
                <a16:creationId xmlns:a16="http://schemas.microsoft.com/office/drawing/2014/main" id="{F315E7FD-3C19-4389-857A-1FE3605DD6FE}"/>
              </a:ext>
            </a:extLst>
          </p:cNvPr>
          <p:cNvSpPr>
            <a:spLocks noGrp="1"/>
          </p:cNvSpPr>
          <p:nvPr>
            <p:ph type="sldNum" sz="quarter" idx="12"/>
          </p:nvPr>
        </p:nvSpPr>
        <p:spPr/>
        <p:txBody>
          <a:bodyPr/>
          <a:lstStyle/>
          <a:p>
            <a:fld id="{2F050512-D934-43CA-A84A-C366EABA9236}" type="slidenum">
              <a:rPr lang="en-US" smtClean="0"/>
              <a:t>19</a:t>
            </a:fld>
            <a:endParaRPr lang="en-US"/>
          </a:p>
        </p:txBody>
      </p:sp>
      <p:sp>
        <p:nvSpPr>
          <p:cNvPr id="4" name="Rectangle 3">
            <a:extLst>
              <a:ext uri="{FF2B5EF4-FFF2-40B4-BE49-F238E27FC236}">
                <a16:creationId xmlns:a16="http://schemas.microsoft.com/office/drawing/2014/main" id="{83F50B9A-89FD-4683-8624-097E819D3BDA}"/>
              </a:ext>
            </a:extLst>
          </p:cNvPr>
          <p:cNvSpPr/>
          <p:nvPr/>
        </p:nvSpPr>
        <p:spPr>
          <a:xfrm>
            <a:off x="85724" y="311955"/>
            <a:ext cx="6677026" cy="2062103"/>
          </a:xfrm>
          <a:prstGeom prst="rect">
            <a:avLst/>
          </a:prstGeom>
        </p:spPr>
        <p:txBody>
          <a:bodyPr wrap="square">
            <a:spAutoFit/>
          </a:bodyPr>
          <a:lstStyle/>
          <a:p>
            <a:pPr marL="869950" lvl="1" indent="-285750">
              <a:lnSpc>
                <a:spcPct val="150000"/>
              </a:lnSpc>
              <a:buClr>
                <a:schemeClr val="dk1"/>
              </a:buClr>
              <a:buSzPts val="16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is required only when features of machine learning models have different ranges</a:t>
            </a:r>
          </a:p>
          <a:p>
            <a:pPr marL="869950" lvl="1" indent="-285750">
              <a:lnSpc>
                <a:spcPct val="150000"/>
              </a:lnSpc>
              <a:buClr>
                <a:schemeClr val="dk1"/>
              </a:buClr>
              <a:buSzPts val="16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most widely used types of normalization in machine learning are,</a:t>
            </a:r>
          </a:p>
          <a:p>
            <a:pPr marL="1384300" lvl="2" indent="-342900">
              <a:buClr>
                <a:schemeClr val="dk1"/>
              </a:buClr>
              <a:buSzPts val="1600"/>
              <a:buFont typeface="+mj-lt"/>
              <a:buAutoNum type="arabicPeriod"/>
            </a:pPr>
            <a:r>
              <a:rPr lang="en-US" sz="1600" dirty="0">
                <a:latin typeface="Times New Roman" panose="02020603050405020304" pitchFamily="18" charset="0"/>
                <a:cs typeface="Times New Roman" panose="02020603050405020304" pitchFamily="18" charset="0"/>
              </a:rPr>
              <a:t>Min-Max Scaling </a:t>
            </a:r>
          </a:p>
          <a:p>
            <a:pPr marL="1384300" lvl="2" indent="-342900">
              <a:buClr>
                <a:schemeClr val="dk1"/>
              </a:buClr>
              <a:buSzPts val="1600"/>
              <a:buFont typeface="+mj-lt"/>
              <a:buAutoNum type="arabicPeriod"/>
            </a:pPr>
            <a:r>
              <a:rPr lang="en-US" sz="1600" dirty="0">
                <a:latin typeface="Times New Roman" panose="02020603050405020304" pitchFamily="18" charset="0"/>
                <a:cs typeface="Times New Roman" panose="02020603050405020304" pitchFamily="18" charset="0"/>
              </a:rPr>
              <a:t>Standardization Scaling</a:t>
            </a:r>
          </a:p>
        </p:txBody>
      </p:sp>
      <p:pic>
        <p:nvPicPr>
          <p:cNvPr id="15" name="Picture 14">
            <a:extLst>
              <a:ext uri="{FF2B5EF4-FFF2-40B4-BE49-F238E27FC236}">
                <a16:creationId xmlns:a16="http://schemas.microsoft.com/office/drawing/2014/main" id="{272FCA14-44BB-4EE5-9A93-2A2823DCF0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750" y="311955"/>
            <a:ext cx="5063098" cy="2034445"/>
          </a:xfrm>
          <a:prstGeom prst="rect">
            <a:avLst/>
          </a:prstGeom>
        </p:spPr>
      </p:pic>
      <p:sp>
        <p:nvSpPr>
          <p:cNvPr id="16" name="TextBox 15">
            <a:extLst>
              <a:ext uri="{FF2B5EF4-FFF2-40B4-BE49-F238E27FC236}">
                <a16:creationId xmlns:a16="http://schemas.microsoft.com/office/drawing/2014/main" id="{A30C4913-565C-4B6E-812F-BA036D66EC47}"/>
              </a:ext>
            </a:extLst>
          </p:cNvPr>
          <p:cNvSpPr txBox="1"/>
          <p:nvPr/>
        </p:nvSpPr>
        <p:spPr>
          <a:xfrm>
            <a:off x="8464953" y="2266362"/>
            <a:ext cx="1830950" cy="307777"/>
          </a:xfrm>
          <a:prstGeom prst="rect">
            <a:avLst/>
          </a:prstGeom>
          <a:noFill/>
        </p:spPr>
        <p:txBody>
          <a:bodyPr wrap="none" rtlCol="0">
            <a:spAutoFit/>
          </a:bodyPr>
          <a:lstStyle/>
          <a:p>
            <a:r>
              <a:rPr lang="en-IN" sz="1400" i="1" dirty="0">
                <a:latin typeface="Times New Roman" panose="02020603050405020304" pitchFamily="18" charset="0"/>
                <a:cs typeface="Times New Roman" panose="02020603050405020304" pitchFamily="18" charset="0"/>
              </a:rPr>
              <a:t>Fig. 3.4 Normalization</a:t>
            </a:r>
            <a:endParaRPr lang="en-IN" sz="1400" b="1" i="1"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F14A19D6-EAAF-48E1-89C3-02ECEB0CAF1A}"/>
              </a:ext>
            </a:extLst>
          </p:cNvPr>
          <p:cNvSpPr/>
          <p:nvPr/>
        </p:nvSpPr>
        <p:spPr>
          <a:xfrm>
            <a:off x="533400" y="2575681"/>
            <a:ext cx="6096000" cy="458074"/>
          </a:xfrm>
          <a:prstGeom prst="rect">
            <a:avLst/>
          </a:prstGeom>
        </p:spPr>
        <p:txBody>
          <a:bodyPr>
            <a:spAutoFit/>
          </a:bodyPr>
          <a:lstStyle/>
          <a:p>
            <a:pPr marL="342900" indent="-342900">
              <a:lnSpc>
                <a:spcPct val="150000"/>
              </a:lnSpc>
              <a:buFont typeface="+mj-lt"/>
              <a:buAutoNum type="arabicPeriod" startAt="3"/>
            </a:pPr>
            <a:r>
              <a:rPr lang="en-IN" b="1" dirty="0">
                <a:latin typeface="Times New Roman" panose="02020603050405020304" pitchFamily="18" charset="0"/>
                <a:cs typeface="Times New Roman" panose="02020603050405020304" pitchFamily="18" charset="0"/>
              </a:rPr>
              <a:t>Splitting the data</a:t>
            </a:r>
          </a:p>
        </p:txBody>
      </p:sp>
      <p:sp>
        <p:nvSpPr>
          <p:cNvPr id="18" name="Rectangle 17">
            <a:extLst>
              <a:ext uri="{FF2B5EF4-FFF2-40B4-BE49-F238E27FC236}">
                <a16:creationId xmlns:a16="http://schemas.microsoft.com/office/drawing/2014/main" id="{B45DEBC4-E176-4842-9F4C-336AA5C3036F}"/>
              </a:ext>
            </a:extLst>
          </p:cNvPr>
          <p:cNvSpPr/>
          <p:nvPr/>
        </p:nvSpPr>
        <p:spPr>
          <a:xfrm>
            <a:off x="838199" y="3125866"/>
            <a:ext cx="10906125" cy="3002745"/>
          </a:xfrm>
          <a:prstGeom prst="rect">
            <a:avLst/>
          </a:prstGeom>
        </p:spPr>
        <p:txBody>
          <a:bodyPr wrap="square">
            <a:spAutoFit/>
          </a:bodyPr>
          <a:lstStyle/>
          <a:p>
            <a:pPr>
              <a:lnSpc>
                <a:spcPct val="150000"/>
              </a:lnSpc>
            </a:pPr>
            <a:r>
              <a:rPr lang="en-US" sz="1600" dirty="0">
                <a:latin typeface="Times New Roman" panose="02020603050405020304" pitchFamily="18" charset="0"/>
                <a:cs typeface="Times New Roman" panose="02020603050405020304" pitchFamily="18" charset="0"/>
              </a:rPr>
              <a:t>The data collected has to be split into three groups namely,</a:t>
            </a:r>
          </a:p>
          <a:p>
            <a:pPr marL="342900" indent="-34290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Training Dataset</a:t>
            </a:r>
          </a:p>
          <a:p>
            <a:pPr marL="342900" indent="-34290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Testing Dataset</a:t>
            </a:r>
          </a:p>
          <a:p>
            <a:pPr marL="342900" indent="-34290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Validation Dataset</a:t>
            </a:r>
          </a:p>
          <a:p>
            <a:pPr marL="342900" indent="-342900">
              <a:lnSpc>
                <a:spcPct val="150000"/>
              </a:lnSpc>
              <a:buFont typeface="+mj-lt"/>
              <a:buAutoNum type="arabicPeriod"/>
            </a:pP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train-test split procedure is used to estimate the performance of machine learning algorithms</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is a fast and easy procedure to perform which is used to make predictions on data not used to train the model</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can be used for classification or regression problems</a:t>
            </a:r>
          </a:p>
        </p:txBody>
      </p:sp>
    </p:spTree>
    <p:extLst>
      <p:ext uri="{BB962C8B-B14F-4D97-AF65-F5344CB8AC3E}">
        <p14:creationId xmlns:p14="http://schemas.microsoft.com/office/powerpoint/2010/main" val="384654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xEl>
                                              <p:pRg st="0" end="0"/>
                                            </p:txEl>
                                          </p:spTgt>
                                        </p:tgtEl>
                                        <p:attrNameLst>
                                          <p:attrName>style.visibility</p:attrName>
                                        </p:attrNameLst>
                                      </p:cBhvr>
                                      <p:to>
                                        <p:strVal val="visible"/>
                                      </p:to>
                                    </p:set>
                                    <p:animEffect transition="in" filter="fade">
                                      <p:cBhvr>
                                        <p:cTn id="42" dur="500"/>
                                        <p:tgtEl>
                                          <p:spTgt spid="1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xEl>
                                              <p:pRg st="1" end="1"/>
                                            </p:txEl>
                                          </p:spTgt>
                                        </p:tgtEl>
                                        <p:attrNameLst>
                                          <p:attrName>style.visibility</p:attrName>
                                        </p:attrNameLst>
                                      </p:cBhvr>
                                      <p:to>
                                        <p:strVal val="visible"/>
                                      </p:to>
                                    </p:set>
                                    <p:animEffect transition="in" filter="fade">
                                      <p:cBhvr>
                                        <p:cTn id="47" dur="500"/>
                                        <p:tgtEl>
                                          <p:spTgt spid="18">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xEl>
                                              <p:pRg st="2" end="2"/>
                                            </p:txEl>
                                          </p:spTgt>
                                        </p:tgtEl>
                                        <p:attrNameLst>
                                          <p:attrName>style.visibility</p:attrName>
                                        </p:attrNameLst>
                                      </p:cBhvr>
                                      <p:to>
                                        <p:strVal val="visible"/>
                                      </p:to>
                                    </p:set>
                                    <p:animEffect transition="in" filter="fade">
                                      <p:cBhvr>
                                        <p:cTn id="52" dur="500"/>
                                        <p:tgtEl>
                                          <p:spTgt spid="18">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xEl>
                                              <p:pRg st="3" end="3"/>
                                            </p:txEl>
                                          </p:spTgt>
                                        </p:tgtEl>
                                        <p:attrNameLst>
                                          <p:attrName>style.visibility</p:attrName>
                                        </p:attrNameLst>
                                      </p:cBhvr>
                                      <p:to>
                                        <p:strVal val="visible"/>
                                      </p:to>
                                    </p:set>
                                    <p:animEffect transition="in" filter="fade">
                                      <p:cBhvr>
                                        <p:cTn id="57" dur="500"/>
                                        <p:tgtEl>
                                          <p:spTgt spid="18">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xEl>
                                              <p:pRg st="5" end="5"/>
                                            </p:txEl>
                                          </p:spTgt>
                                        </p:tgtEl>
                                        <p:attrNameLst>
                                          <p:attrName>style.visibility</p:attrName>
                                        </p:attrNameLst>
                                      </p:cBhvr>
                                      <p:to>
                                        <p:strVal val="visible"/>
                                      </p:to>
                                    </p:set>
                                    <p:animEffect transition="in" filter="fade">
                                      <p:cBhvr>
                                        <p:cTn id="62" dur="500"/>
                                        <p:tgtEl>
                                          <p:spTgt spid="18">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
                                            <p:txEl>
                                              <p:pRg st="6" end="6"/>
                                            </p:txEl>
                                          </p:spTgt>
                                        </p:tgtEl>
                                        <p:attrNameLst>
                                          <p:attrName>style.visibility</p:attrName>
                                        </p:attrNameLst>
                                      </p:cBhvr>
                                      <p:to>
                                        <p:strVal val="visible"/>
                                      </p:to>
                                    </p:set>
                                    <p:animEffect transition="in" filter="fade">
                                      <p:cBhvr>
                                        <p:cTn id="67" dur="500"/>
                                        <p:tgtEl>
                                          <p:spTgt spid="18">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8">
                                            <p:txEl>
                                              <p:pRg st="7" end="7"/>
                                            </p:txEl>
                                          </p:spTgt>
                                        </p:tgtEl>
                                        <p:attrNameLst>
                                          <p:attrName>style.visibility</p:attrName>
                                        </p:attrNameLst>
                                      </p:cBhvr>
                                      <p:to>
                                        <p:strVal val="visible"/>
                                      </p:to>
                                    </p:set>
                                    <p:animEffect transition="in" filter="fade">
                                      <p:cBhvr>
                                        <p:cTn id="72"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7" grpId="0"/>
      <p:bldP spid="1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B2557D1-28A1-43C0-ABA2-33671B2AFF8C}"/>
              </a:ext>
            </a:extLst>
          </p:cNvPr>
          <p:cNvSpPr txBox="1">
            <a:spLocks/>
          </p:cNvSpPr>
          <p:nvPr/>
        </p:nvSpPr>
        <p:spPr>
          <a:xfrm>
            <a:off x="1790394" y="1442243"/>
            <a:ext cx="6963081" cy="4525963"/>
          </a:xfrm>
          <a:prstGeom prst="rect">
            <a:avLst/>
          </a:prstGeom>
          <a:solidFill>
            <a:schemeClr val="bg1"/>
          </a:solidFill>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50000"/>
              </a:lnSpc>
              <a:buFont typeface="+mj-lt"/>
              <a:buAutoNum type="arabicPeriod"/>
            </a:pPr>
            <a:r>
              <a:rPr lang="en-US" sz="2800" b="1" dirty="0">
                <a:latin typeface="Times New Roman" panose="02020603050405020304" pitchFamily="18" charset="0"/>
                <a:cs typeface="Times New Roman" panose="02020603050405020304" pitchFamily="18" charset="0"/>
              </a:rPr>
              <a:t>Introduction</a:t>
            </a:r>
          </a:p>
          <a:p>
            <a:pPr marL="514350" indent="-514350">
              <a:lnSpc>
                <a:spcPct val="150000"/>
              </a:lnSpc>
              <a:buFont typeface="+mj-lt"/>
              <a:buAutoNum type="arabicPeriod"/>
            </a:pPr>
            <a:r>
              <a:rPr lang="en-IN" sz="2800" b="1" dirty="0">
                <a:latin typeface="Times New Roman" panose="02020603050405020304" pitchFamily="18" charset="0"/>
                <a:cs typeface="Times New Roman" panose="02020603050405020304" pitchFamily="18" charset="0"/>
              </a:rPr>
              <a:t>Literature Review </a:t>
            </a:r>
          </a:p>
          <a:p>
            <a:pPr marL="514350" indent="-514350">
              <a:lnSpc>
                <a:spcPct val="150000"/>
              </a:lnSpc>
              <a:buFont typeface="+mj-lt"/>
              <a:buAutoNum type="arabicPeriod"/>
            </a:pPr>
            <a:r>
              <a:rPr lang="en-IN" sz="2800" b="1" dirty="0">
                <a:latin typeface="Times New Roman" panose="02020603050405020304" pitchFamily="18" charset="0"/>
                <a:cs typeface="Times New Roman" panose="02020603050405020304" pitchFamily="18" charset="0"/>
              </a:rPr>
              <a:t>Problem Definition</a:t>
            </a:r>
          </a:p>
          <a:p>
            <a:pPr marL="514350" indent="-514350">
              <a:lnSpc>
                <a:spcPct val="150000"/>
              </a:lnSpc>
              <a:buFont typeface="+mj-lt"/>
              <a:buAutoNum type="arabicPeriod"/>
            </a:pPr>
            <a:r>
              <a:rPr lang="en-IN" sz="2800" b="1" dirty="0">
                <a:latin typeface="Times New Roman" panose="02020603050405020304" pitchFamily="18" charset="0"/>
                <a:cs typeface="Times New Roman" panose="02020603050405020304" pitchFamily="18" charset="0"/>
              </a:rPr>
              <a:t>Objectives </a:t>
            </a:r>
          </a:p>
          <a:p>
            <a:pPr marL="514350" indent="-514350">
              <a:lnSpc>
                <a:spcPct val="150000"/>
              </a:lnSpc>
              <a:buFont typeface="+mj-lt"/>
              <a:buAutoNum type="arabicPeriod"/>
            </a:pPr>
            <a:r>
              <a:rPr lang="en-IN" sz="2800" b="1" dirty="0">
                <a:latin typeface="Times New Roman" panose="02020603050405020304" pitchFamily="18" charset="0"/>
                <a:cs typeface="Times New Roman" panose="02020603050405020304" pitchFamily="18" charset="0"/>
              </a:rPr>
              <a:t>Methodology &amp; Work Done</a:t>
            </a:r>
          </a:p>
          <a:p>
            <a:pPr marL="514350" indent="-514350">
              <a:lnSpc>
                <a:spcPct val="150000"/>
              </a:lnSpc>
              <a:buFont typeface="+mj-lt"/>
              <a:buAutoNum type="arabicPeriod"/>
            </a:pPr>
            <a:r>
              <a:rPr lang="en-IN" sz="2800" b="1" dirty="0">
                <a:latin typeface="Times New Roman" panose="02020603050405020304" pitchFamily="18" charset="0"/>
                <a:cs typeface="Times New Roman" panose="02020603050405020304" pitchFamily="18" charset="0"/>
              </a:rPr>
              <a:t>Results &amp; Discussions</a:t>
            </a:r>
          </a:p>
          <a:p>
            <a:pPr marL="514350" indent="-514350">
              <a:lnSpc>
                <a:spcPct val="150000"/>
              </a:lnSpc>
              <a:buFont typeface="+mj-lt"/>
              <a:buAutoNum type="arabicPeriod"/>
            </a:pPr>
            <a:r>
              <a:rPr lang="en-US" sz="2800" b="1" dirty="0">
                <a:latin typeface="Times New Roman" panose="02020603050405020304" pitchFamily="18" charset="0"/>
                <a:cs typeface="Times New Roman" panose="02020603050405020304" pitchFamily="18" charset="0"/>
              </a:rPr>
              <a:t>Conclusion</a:t>
            </a:r>
          </a:p>
        </p:txBody>
      </p:sp>
      <p:sp>
        <p:nvSpPr>
          <p:cNvPr id="4" name="Title 1">
            <a:extLst>
              <a:ext uri="{FF2B5EF4-FFF2-40B4-BE49-F238E27FC236}">
                <a16:creationId xmlns:a16="http://schemas.microsoft.com/office/drawing/2014/main" id="{AF59B021-163B-4537-A439-7277A1FAC0AC}"/>
              </a:ext>
            </a:extLst>
          </p:cNvPr>
          <p:cNvSpPr txBox="1">
            <a:spLocks/>
          </p:cNvSpPr>
          <p:nvPr/>
        </p:nvSpPr>
        <p:spPr>
          <a:xfrm>
            <a:off x="838200" y="376085"/>
            <a:ext cx="10754032" cy="11430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Flow of the Presentation</a:t>
            </a:r>
            <a:endParaRPr lang="en-US" sz="4000" dirty="0">
              <a:latin typeface="Times New Roman" panose="02020603050405020304" pitchFamily="18" charset="0"/>
              <a:cs typeface="Times New Roman" panose="02020603050405020304" pitchFamily="18" charset="0"/>
            </a:endParaRPr>
          </a:p>
        </p:txBody>
      </p:sp>
      <p:sp>
        <p:nvSpPr>
          <p:cNvPr id="8" name="Frame 7">
            <a:extLst>
              <a:ext uri="{FF2B5EF4-FFF2-40B4-BE49-F238E27FC236}">
                <a16:creationId xmlns:a16="http://schemas.microsoft.com/office/drawing/2014/main" id="{DF445E3E-6B11-4CA0-9D72-3E1ECEF4DE73}"/>
              </a:ext>
            </a:extLst>
          </p:cNvPr>
          <p:cNvSpPr/>
          <p:nvPr/>
        </p:nvSpPr>
        <p:spPr>
          <a:xfrm>
            <a:off x="0" y="0"/>
            <a:ext cx="12192000" cy="6858000"/>
          </a:xfrm>
          <a:prstGeom prst="frame">
            <a:avLst>
              <a:gd name="adj1" fmla="val 1218"/>
            </a:avLst>
          </a:prstGeom>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2D050"/>
              </a:solidFill>
              <a:effectLst/>
              <a:uLnTx/>
              <a:uFillTx/>
              <a:latin typeface="Calibri"/>
              <a:ea typeface="+mn-ea"/>
              <a:cs typeface="+mn-cs"/>
            </a:endParaRPr>
          </a:p>
        </p:txBody>
      </p:sp>
      <p:sp>
        <p:nvSpPr>
          <p:cNvPr id="10" name="Date Placeholder 9">
            <a:extLst>
              <a:ext uri="{FF2B5EF4-FFF2-40B4-BE49-F238E27FC236}">
                <a16:creationId xmlns:a16="http://schemas.microsoft.com/office/drawing/2014/main" id="{2A99EA12-9E94-43A6-8C27-6F48F4E2A61D}"/>
              </a:ext>
            </a:extLst>
          </p:cNvPr>
          <p:cNvSpPr>
            <a:spLocks noGrp="1"/>
          </p:cNvSpPr>
          <p:nvPr>
            <p:ph type="dt" sz="half" idx="10"/>
          </p:nvPr>
        </p:nvSpPr>
        <p:spPr/>
        <p:txBody>
          <a:bodyPr/>
          <a:lstStyle/>
          <a:p>
            <a:fld id="{1DA6A6C6-F9EA-4AA7-AAFE-A79EE788CBEA}" type="datetime1">
              <a:rPr lang="en-IN" smtClean="0"/>
              <a:t>06-06-2022</a:t>
            </a:fld>
            <a:endParaRPr lang="en-US"/>
          </a:p>
        </p:txBody>
      </p:sp>
      <p:sp>
        <p:nvSpPr>
          <p:cNvPr id="11" name="Footer Placeholder 10">
            <a:extLst>
              <a:ext uri="{FF2B5EF4-FFF2-40B4-BE49-F238E27FC236}">
                <a16:creationId xmlns:a16="http://schemas.microsoft.com/office/drawing/2014/main" id="{7AD5E057-B90C-44F8-8447-3488027981AC}"/>
              </a:ext>
            </a:extLst>
          </p:cNvPr>
          <p:cNvSpPr>
            <a:spLocks noGrp="1"/>
          </p:cNvSpPr>
          <p:nvPr>
            <p:ph type="ftr" sz="quarter" idx="11"/>
          </p:nvPr>
        </p:nvSpPr>
        <p:spPr/>
        <p:txBody>
          <a:bodyPr/>
          <a:lstStyle/>
          <a:p>
            <a:r>
              <a:rPr lang="en-US"/>
              <a:t>Dept. of Mechanical Eng. NMAMIT</a:t>
            </a:r>
          </a:p>
        </p:txBody>
      </p:sp>
      <p:sp>
        <p:nvSpPr>
          <p:cNvPr id="12" name="Slide Number Placeholder 11">
            <a:extLst>
              <a:ext uri="{FF2B5EF4-FFF2-40B4-BE49-F238E27FC236}">
                <a16:creationId xmlns:a16="http://schemas.microsoft.com/office/drawing/2014/main" id="{ECAA2168-E1C9-4EFF-8887-49652211CF27}"/>
              </a:ext>
            </a:extLst>
          </p:cNvPr>
          <p:cNvSpPr>
            <a:spLocks noGrp="1"/>
          </p:cNvSpPr>
          <p:nvPr>
            <p:ph type="sldNum" sz="quarter" idx="12"/>
          </p:nvPr>
        </p:nvSpPr>
        <p:spPr/>
        <p:txBody>
          <a:bodyPr/>
          <a:lstStyle/>
          <a:p>
            <a:fld id="{2F050512-D934-43CA-A84A-C366EABA9236}" type="slidenum">
              <a:rPr lang="en-US" smtClean="0"/>
              <a:t>2</a:t>
            </a:fld>
            <a:endParaRPr lang="en-US"/>
          </a:p>
        </p:txBody>
      </p:sp>
    </p:spTree>
    <p:extLst>
      <p:ext uri="{BB962C8B-B14F-4D97-AF65-F5344CB8AC3E}">
        <p14:creationId xmlns:p14="http://schemas.microsoft.com/office/powerpoint/2010/main" val="298776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56666A6-C17C-4495-868B-64F93C832FB0}"/>
              </a:ext>
            </a:extLst>
          </p:cNvPr>
          <p:cNvSpPr/>
          <p:nvPr/>
        </p:nvSpPr>
        <p:spPr>
          <a:xfrm>
            <a:off x="421929" y="314568"/>
            <a:ext cx="10665171" cy="1525418"/>
          </a:xfrm>
          <a:prstGeom prst="rect">
            <a:avLst/>
          </a:prstGeom>
        </p:spPr>
        <p:txBody>
          <a:bodyPr wrap="square">
            <a:spAutoFit/>
          </a:bodyPr>
          <a:lstStyle/>
          <a:p>
            <a:pPr>
              <a:lnSpc>
                <a:spcPct val="150000"/>
              </a:lnSpc>
            </a:pPr>
            <a:r>
              <a:rPr lang="en-US" sz="1600" b="1" dirty="0">
                <a:latin typeface="Times New Roman" panose="02020603050405020304" pitchFamily="18" charset="0"/>
                <a:cs typeface="Times New Roman" panose="02020603050405020304" pitchFamily="18" charset="0"/>
              </a:rPr>
              <a:t>Training Dataset </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sample of data used to fit the model</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actual dataset that we use to train the model (weights and biases in the case of a Neural Network)</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model sees and learns from this data</a:t>
            </a:r>
          </a:p>
        </p:txBody>
      </p:sp>
      <p:sp>
        <p:nvSpPr>
          <p:cNvPr id="6" name="Date Placeholder 5">
            <a:extLst>
              <a:ext uri="{FF2B5EF4-FFF2-40B4-BE49-F238E27FC236}">
                <a16:creationId xmlns:a16="http://schemas.microsoft.com/office/drawing/2014/main" id="{CB92E55A-CCFF-49B9-B27E-3F630B0282A2}"/>
              </a:ext>
            </a:extLst>
          </p:cNvPr>
          <p:cNvSpPr>
            <a:spLocks noGrp="1"/>
          </p:cNvSpPr>
          <p:nvPr>
            <p:ph type="dt" sz="half" idx="10"/>
          </p:nvPr>
        </p:nvSpPr>
        <p:spPr/>
        <p:txBody>
          <a:bodyPr/>
          <a:lstStyle/>
          <a:p>
            <a:fld id="{C2C0F9CA-513C-433B-8CFC-9ED20C2D0085}" type="datetime1">
              <a:rPr lang="en-IN" smtClean="0"/>
              <a:t>06-06-2022</a:t>
            </a:fld>
            <a:endParaRPr lang="en-US"/>
          </a:p>
        </p:txBody>
      </p:sp>
      <p:sp>
        <p:nvSpPr>
          <p:cNvPr id="8" name="Footer Placeholder 7">
            <a:extLst>
              <a:ext uri="{FF2B5EF4-FFF2-40B4-BE49-F238E27FC236}">
                <a16:creationId xmlns:a16="http://schemas.microsoft.com/office/drawing/2014/main" id="{6B5696A8-D8DF-40F7-A4DA-45C81FCDCE69}"/>
              </a:ext>
            </a:extLst>
          </p:cNvPr>
          <p:cNvSpPr>
            <a:spLocks noGrp="1"/>
          </p:cNvSpPr>
          <p:nvPr>
            <p:ph type="ftr" sz="quarter" idx="11"/>
          </p:nvPr>
        </p:nvSpPr>
        <p:spPr/>
        <p:txBody>
          <a:bodyPr/>
          <a:lstStyle/>
          <a:p>
            <a:r>
              <a:rPr lang="en-US"/>
              <a:t>Dept. of Mechanical Eng. NMAMIT</a:t>
            </a:r>
          </a:p>
        </p:txBody>
      </p:sp>
      <p:sp>
        <p:nvSpPr>
          <p:cNvPr id="11" name="Slide Number Placeholder 10">
            <a:extLst>
              <a:ext uri="{FF2B5EF4-FFF2-40B4-BE49-F238E27FC236}">
                <a16:creationId xmlns:a16="http://schemas.microsoft.com/office/drawing/2014/main" id="{640C13BE-7963-4B60-BF12-3A7301FB0DD0}"/>
              </a:ext>
            </a:extLst>
          </p:cNvPr>
          <p:cNvSpPr>
            <a:spLocks noGrp="1"/>
          </p:cNvSpPr>
          <p:nvPr>
            <p:ph type="sldNum" sz="quarter" idx="12"/>
          </p:nvPr>
        </p:nvSpPr>
        <p:spPr/>
        <p:txBody>
          <a:bodyPr/>
          <a:lstStyle/>
          <a:p>
            <a:fld id="{2F050512-D934-43CA-A84A-C366EABA9236}" type="slidenum">
              <a:rPr lang="en-US" smtClean="0"/>
              <a:t>20</a:t>
            </a:fld>
            <a:endParaRPr lang="en-US"/>
          </a:p>
        </p:txBody>
      </p:sp>
      <p:sp>
        <p:nvSpPr>
          <p:cNvPr id="19" name="Rectangle 18">
            <a:extLst>
              <a:ext uri="{FF2B5EF4-FFF2-40B4-BE49-F238E27FC236}">
                <a16:creationId xmlns:a16="http://schemas.microsoft.com/office/drawing/2014/main" id="{56CAA2EF-AC24-4AB9-AE80-FDE5B258FA01}"/>
              </a:ext>
            </a:extLst>
          </p:cNvPr>
          <p:cNvSpPr/>
          <p:nvPr/>
        </p:nvSpPr>
        <p:spPr>
          <a:xfrm>
            <a:off x="421929" y="1881177"/>
            <a:ext cx="11560521" cy="1894749"/>
          </a:xfrm>
          <a:prstGeom prst="rect">
            <a:avLst/>
          </a:prstGeom>
        </p:spPr>
        <p:txBody>
          <a:bodyPr wrap="square">
            <a:spAutoFit/>
          </a:bodyPr>
          <a:lstStyle/>
          <a:p>
            <a:pPr>
              <a:lnSpc>
                <a:spcPct val="150000"/>
              </a:lnSpc>
            </a:pPr>
            <a:r>
              <a:rPr lang="en-US" sz="1600" b="1" dirty="0">
                <a:latin typeface="Times New Roman" panose="02020603050405020304" pitchFamily="18" charset="0"/>
                <a:cs typeface="Times New Roman" panose="02020603050405020304" pitchFamily="18" charset="0"/>
              </a:rPr>
              <a:t>Validation Dataset</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sample of data used to provide an unbiased evaluation of a model fit on the training dataset while tuning model hyperparameters</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evaluation becomes more biased as skill on the validation dataset is incorporated into the model configuration</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validation set is used to evaluate a given model, but this is for frequent evaluation</a:t>
            </a:r>
          </a:p>
        </p:txBody>
      </p:sp>
      <p:sp>
        <p:nvSpPr>
          <p:cNvPr id="3" name="Rectangle 2">
            <a:extLst>
              <a:ext uri="{FF2B5EF4-FFF2-40B4-BE49-F238E27FC236}">
                <a16:creationId xmlns:a16="http://schemas.microsoft.com/office/drawing/2014/main" id="{437A7873-E91E-4785-BF39-20395B3112F6}"/>
              </a:ext>
            </a:extLst>
          </p:cNvPr>
          <p:cNvSpPr/>
          <p:nvPr/>
        </p:nvSpPr>
        <p:spPr>
          <a:xfrm>
            <a:off x="421929" y="3760902"/>
            <a:ext cx="11788930" cy="2264081"/>
          </a:xfrm>
          <a:prstGeom prst="rect">
            <a:avLst/>
          </a:prstGeom>
        </p:spPr>
        <p:txBody>
          <a:bodyPr wrap="square">
            <a:spAutoFit/>
          </a:bodyPr>
          <a:lstStyle/>
          <a:p>
            <a:pPr>
              <a:lnSpc>
                <a:spcPct val="150000"/>
              </a:lnSpc>
            </a:pPr>
            <a:r>
              <a:rPr lang="en-US" sz="1600" b="1" dirty="0">
                <a:latin typeface="Times New Roman" panose="02020603050405020304" pitchFamily="18" charset="0"/>
                <a:cs typeface="Times New Roman" panose="02020603050405020304" pitchFamily="18" charset="0"/>
              </a:rPr>
              <a:t>Test Dataset</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sample of data used to provide an unbiased evaluation of a final model fit on the training dataset</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Test dataset provides the gold standard used to evaluate the model</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It is only used once a model is completely trained(using the train and validation sets)</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test set is generally what is used to evaluate competing models </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contains carefully sampled data that spans the various classes that the model would face, when used in the real world</a:t>
            </a:r>
          </a:p>
        </p:txBody>
      </p:sp>
    </p:spTree>
    <p:extLst>
      <p:ext uri="{BB962C8B-B14F-4D97-AF65-F5344CB8AC3E}">
        <p14:creationId xmlns:p14="http://schemas.microsoft.com/office/powerpoint/2010/main" val="323653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animEffect transition="in" filter="fade">
                                      <p:cBhvr>
                                        <p:cTn id="27" dur="500"/>
                                        <p:tgtEl>
                                          <p:spTgt spid="1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xEl>
                                              <p:pRg st="1" end="1"/>
                                            </p:txEl>
                                          </p:spTgt>
                                        </p:tgtEl>
                                        <p:attrNameLst>
                                          <p:attrName>style.visibility</p:attrName>
                                        </p:attrNameLst>
                                      </p:cBhvr>
                                      <p:to>
                                        <p:strVal val="visible"/>
                                      </p:to>
                                    </p:set>
                                    <p:animEffect transition="in" filter="fade">
                                      <p:cBhvr>
                                        <p:cTn id="32" dur="500"/>
                                        <p:tgtEl>
                                          <p:spTgt spid="19">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xEl>
                                              <p:pRg st="2" end="2"/>
                                            </p:txEl>
                                          </p:spTgt>
                                        </p:tgtEl>
                                        <p:attrNameLst>
                                          <p:attrName>style.visibility</p:attrName>
                                        </p:attrNameLst>
                                      </p:cBhvr>
                                      <p:to>
                                        <p:strVal val="visible"/>
                                      </p:to>
                                    </p:set>
                                    <p:animEffect transition="in" filter="fade">
                                      <p:cBhvr>
                                        <p:cTn id="37" dur="500"/>
                                        <p:tgtEl>
                                          <p:spTgt spid="19">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xEl>
                                              <p:pRg st="3" end="3"/>
                                            </p:txEl>
                                          </p:spTgt>
                                        </p:tgtEl>
                                        <p:attrNameLst>
                                          <p:attrName>style.visibility</p:attrName>
                                        </p:attrNameLst>
                                      </p:cBhvr>
                                      <p:to>
                                        <p:strVal val="visible"/>
                                      </p:to>
                                    </p:set>
                                    <p:animEffect transition="in" filter="fade">
                                      <p:cBhvr>
                                        <p:cTn id="42" dur="500"/>
                                        <p:tgtEl>
                                          <p:spTgt spid="19">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0" end="0"/>
                                            </p:txEl>
                                          </p:spTgt>
                                        </p:tgtEl>
                                        <p:attrNameLst>
                                          <p:attrName>style.visibility</p:attrName>
                                        </p:attrNameLst>
                                      </p:cBhvr>
                                      <p:to>
                                        <p:strVal val="visible"/>
                                      </p:to>
                                    </p:set>
                                    <p:animEffect transition="in" filter="fade">
                                      <p:cBhvr>
                                        <p:cTn id="47" dur="500"/>
                                        <p:tgtEl>
                                          <p:spTgt spid="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 end="1"/>
                                            </p:txEl>
                                          </p:spTgt>
                                        </p:tgtEl>
                                        <p:attrNameLst>
                                          <p:attrName>style.visibility</p:attrName>
                                        </p:attrNameLst>
                                      </p:cBhvr>
                                      <p:to>
                                        <p:strVal val="visible"/>
                                      </p:to>
                                    </p:set>
                                    <p:animEffect transition="in" filter="fade">
                                      <p:cBhvr>
                                        <p:cTn id="52" dur="500"/>
                                        <p:tgtEl>
                                          <p:spTgt spid="3">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2" end="2"/>
                                            </p:txEl>
                                          </p:spTgt>
                                        </p:tgtEl>
                                        <p:attrNameLst>
                                          <p:attrName>style.visibility</p:attrName>
                                        </p:attrNameLst>
                                      </p:cBhvr>
                                      <p:to>
                                        <p:strVal val="visible"/>
                                      </p:to>
                                    </p:set>
                                    <p:animEffect transition="in" filter="fade">
                                      <p:cBhvr>
                                        <p:cTn id="57" dur="500"/>
                                        <p:tgtEl>
                                          <p:spTgt spid="3">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3" end="3"/>
                                            </p:txEl>
                                          </p:spTgt>
                                        </p:tgtEl>
                                        <p:attrNameLst>
                                          <p:attrName>style.visibility</p:attrName>
                                        </p:attrNameLst>
                                      </p:cBhvr>
                                      <p:to>
                                        <p:strVal val="visible"/>
                                      </p:to>
                                    </p:set>
                                    <p:animEffect transition="in" filter="fade">
                                      <p:cBhvr>
                                        <p:cTn id="62" dur="500"/>
                                        <p:tgtEl>
                                          <p:spTgt spid="3">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4" end="4"/>
                                            </p:txEl>
                                          </p:spTgt>
                                        </p:tgtEl>
                                        <p:attrNameLst>
                                          <p:attrName>style.visibility</p:attrName>
                                        </p:attrNameLst>
                                      </p:cBhvr>
                                      <p:to>
                                        <p:strVal val="visible"/>
                                      </p:to>
                                    </p:set>
                                    <p:animEffect transition="in" filter="fade">
                                      <p:cBhvr>
                                        <p:cTn id="67" dur="500"/>
                                        <p:tgtEl>
                                          <p:spTgt spid="3">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5" end="5"/>
                                            </p:txEl>
                                          </p:spTgt>
                                        </p:tgtEl>
                                        <p:attrNameLst>
                                          <p:attrName>style.visibility</p:attrName>
                                        </p:attrNameLst>
                                      </p:cBhvr>
                                      <p:to>
                                        <p:strVal val="visible"/>
                                      </p:to>
                                    </p:set>
                                    <p:animEffect transition="in" filter="fade">
                                      <p:cBhvr>
                                        <p:cTn id="7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9" grpId="0" build="p"/>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47FF9CB-8DDE-4C37-A5DF-50FA72D2F150}"/>
              </a:ext>
            </a:extLst>
          </p:cNvPr>
          <p:cNvSpPr>
            <a:spLocks noGrp="1"/>
          </p:cNvSpPr>
          <p:nvPr>
            <p:ph type="dt" sz="half" idx="10"/>
          </p:nvPr>
        </p:nvSpPr>
        <p:spPr/>
        <p:txBody>
          <a:bodyPr/>
          <a:lstStyle/>
          <a:p>
            <a:fld id="{D5EB28AC-C0D0-4D39-8BB8-22DCBF605585}" type="datetime1">
              <a:rPr lang="en-IN" smtClean="0"/>
              <a:t>06-06-2022</a:t>
            </a:fld>
            <a:endParaRPr lang="en-US"/>
          </a:p>
        </p:txBody>
      </p:sp>
      <p:sp>
        <p:nvSpPr>
          <p:cNvPr id="5" name="Footer Placeholder 4">
            <a:extLst>
              <a:ext uri="{FF2B5EF4-FFF2-40B4-BE49-F238E27FC236}">
                <a16:creationId xmlns:a16="http://schemas.microsoft.com/office/drawing/2014/main" id="{1987E9F3-0A9F-44F5-AE1C-93550C1FC16C}"/>
              </a:ext>
            </a:extLst>
          </p:cNvPr>
          <p:cNvSpPr>
            <a:spLocks noGrp="1"/>
          </p:cNvSpPr>
          <p:nvPr>
            <p:ph type="ftr" sz="quarter" idx="11"/>
          </p:nvPr>
        </p:nvSpPr>
        <p:spPr/>
        <p:txBody>
          <a:bodyPr/>
          <a:lstStyle/>
          <a:p>
            <a:r>
              <a:rPr lang="en-US"/>
              <a:t>Dept. of Mechanical Eng. NMAMIT</a:t>
            </a:r>
          </a:p>
        </p:txBody>
      </p:sp>
      <p:sp>
        <p:nvSpPr>
          <p:cNvPr id="6" name="Slide Number Placeholder 5">
            <a:extLst>
              <a:ext uri="{FF2B5EF4-FFF2-40B4-BE49-F238E27FC236}">
                <a16:creationId xmlns:a16="http://schemas.microsoft.com/office/drawing/2014/main" id="{71D41A09-222A-4EF0-93F4-1CF020B829F0}"/>
              </a:ext>
            </a:extLst>
          </p:cNvPr>
          <p:cNvSpPr>
            <a:spLocks noGrp="1"/>
          </p:cNvSpPr>
          <p:nvPr>
            <p:ph type="sldNum" sz="quarter" idx="12"/>
          </p:nvPr>
        </p:nvSpPr>
        <p:spPr/>
        <p:txBody>
          <a:bodyPr/>
          <a:lstStyle/>
          <a:p>
            <a:fld id="{2F050512-D934-43CA-A84A-C366EABA9236}" type="slidenum">
              <a:rPr lang="en-US" smtClean="0"/>
              <a:t>21</a:t>
            </a:fld>
            <a:endParaRPr lang="en-US"/>
          </a:p>
        </p:txBody>
      </p:sp>
      <p:pic>
        <p:nvPicPr>
          <p:cNvPr id="7" name="Picture 6">
            <a:extLst>
              <a:ext uri="{FF2B5EF4-FFF2-40B4-BE49-F238E27FC236}">
                <a16:creationId xmlns:a16="http://schemas.microsoft.com/office/drawing/2014/main" id="{91152A6D-D3E3-4B16-A7E8-65E27C3FF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841" y="136525"/>
            <a:ext cx="3476196" cy="2317464"/>
          </a:xfrm>
          <a:prstGeom prst="rect">
            <a:avLst/>
          </a:prstGeom>
        </p:spPr>
      </p:pic>
      <p:pic>
        <p:nvPicPr>
          <p:cNvPr id="8" name="Picture 7">
            <a:extLst>
              <a:ext uri="{FF2B5EF4-FFF2-40B4-BE49-F238E27FC236}">
                <a16:creationId xmlns:a16="http://schemas.microsoft.com/office/drawing/2014/main" id="{47811186-948B-44A4-BE82-EE6DBB7259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676" y="2904882"/>
            <a:ext cx="2743200" cy="2599089"/>
          </a:xfrm>
          <a:prstGeom prst="rect">
            <a:avLst/>
          </a:prstGeom>
        </p:spPr>
      </p:pic>
      <p:sp>
        <p:nvSpPr>
          <p:cNvPr id="9" name="TextBox 8">
            <a:extLst>
              <a:ext uri="{FF2B5EF4-FFF2-40B4-BE49-F238E27FC236}">
                <a16:creationId xmlns:a16="http://schemas.microsoft.com/office/drawing/2014/main" id="{83B70A57-0491-4CBF-9D60-A7B77C5DD605}"/>
              </a:ext>
            </a:extLst>
          </p:cNvPr>
          <p:cNvSpPr txBox="1"/>
          <p:nvPr/>
        </p:nvSpPr>
        <p:spPr>
          <a:xfrm>
            <a:off x="4410800" y="2453989"/>
            <a:ext cx="3370399" cy="307777"/>
          </a:xfrm>
          <a:prstGeom prst="rect">
            <a:avLst/>
          </a:prstGeom>
          <a:noFill/>
        </p:spPr>
        <p:txBody>
          <a:bodyPr wrap="square" rtlCol="0">
            <a:spAutoFit/>
          </a:bodyPr>
          <a:lstStyle/>
          <a:p>
            <a:r>
              <a:rPr lang="en-IN" sz="1400" i="1" dirty="0">
                <a:latin typeface="Times New Roman" panose="02020603050405020304" pitchFamily="18" charset="0"/>
                <a:cs typeface="Times New Roman" panose="02020603050405020304" pitchFamily="18" charset="0"/>
              </a:rPr>
              <a:t>Fig. 3.3.1 Class distribution in whole data</a:t>
            </a:r>
            <a:endParaRPr lang="en-IN" sz="1400" b="1" i="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C2FBBFB-16CE-4172-8243-710AFF4681D3}"/>
              </a:ext>
            </a:extLst>
          </p:cNvPr>
          <p:cNvSpPr txBox="1"/>
          <p:nvPr/>
        </p:nvSpPr>
        <p:spPr>
          <a:xfrm>
            <a:off x="1207363" y="5503970"/>
            <a:ext cx="3370399" cy="307777"/>
          </a:xfrm>
          <a:prstGeom prst="rect">
            <a:avLst/>
          </a:prstGeom>
          <a:noFill/>
        </p:spPr>
        <p:txBody>
          <a:bodyPr wrap="square" rtlCol="0">
            <a:spAutoFit/>
          </a:bodyPr>
          <a:lstStyle/>
          <a:p>
            <a:r>
              <a:rPr lang="en-IN" sz="1400" i="1" dirty="0">
                <a:latin typeface="Times New Roman" panose="02020603050405020304" pitchFamily="18" charset="0"/>
                <a:cs typeface="Times New Roman" panose="02020603050405020304" pitchFamily="18" charset="0"/>
              </a:rPr>
              <a:t>Fig. 3.3.2 Class distribution in train data</a:t>
            </a:r>
            <a:endParaRPr lang="en-IN" sz="1400" b="1" i="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D5C2C1E-CD20-4513-AB32-7ADF55F655AE}"/>
              </a:ext>
            </a:extLst>
          </p:cNvPr>
          <p:cNvSpPr txBox="1"/>
          <p:nvPr/>
        </p:nvSpPr>
        <p:spPr>
          <a:xfrm>
            <a:off x="4592449" y="5566453"/>
            <a:ext cx="3838917" cy="307777"/>
          </a:xfrm>
          <a:prstGeom prst="rect">
            <a:avLst/>
          </a:prstGeom>
          <a:noFill/>
        </p:spPr>
        <p:txBody>
          <a:bodyPr wrap="square" rtlCol="0">
            <a:spAutoFit/>
          </a:bodyPr>
          <a:lstStyle/>
          <a:p>
            <a:r>
              <a:rPr lang="en-IN" sz="1400" i="1" dirty="0">
                <a:latin typeface="Times New Roman" panose="02020603050405020304" pitchFamily="18" charset="0"/>
                <a:cs typeface="Times New Roman" panose="02020603050405020304" pitchFamily="18" charset="0"/>
              </a:rPr>
              <a:t>Fig. 3.3.3 Class distribution in validation data</a:t>
            </a:r>
            <a:endParaRPr lang="en-IN" sz="1400" b="1" i="1"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7D081244-1236-4240-AFAE-0B17A09E8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1366" y="2946334"/>
            <a:ext cx="2906550" cy="2620119"/>
          </a:xfrm>
          <a:prstGeom prst="rect">
            <a:avLst/>
          </a:prstGeom>
        </p:spPr>
      </p:pic>
      <p:pic>
        <p:nvPicPr>
          <p:cNvPr id="13" name="Picture 12">
            <a:extLst>
              <a:ext uri="{FF2B5EF4-FFF2-40B4-BE49-F238E27FC236}">
                <a16:creationId xmlns:a16="http://schemas.microsoft.com/office/drawing/2014/main" id="{8ACF2FF7-1148-4BBA-8C8F-A8ED50C454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2653" y="3037268"/>
            <a:ext cx="2743201" cy="2529659"/>
          </a:xfrm>
          <a:prstGeom prst="rect">
            <a:avLst/>
          </a:prstGeom>
        </p:spPr>
      </p:pic>
      <p:sp>
        <p:nvSpPr>
          <p:cNvPr id="14" name="TextBox 13">
            <a:extLst>
              <a:ext uri="{FF2B5EF4-FFF2-40B4-BE49-F238E27FC236}">
                <a16:creationId xmlns:a16="http://schemas.microsoft.com/office/drawing/2014/main" id="{F60F09B5-C8B1-473C-BB85-5D591B7E5B3B}"/>
              </a:ext>
            </a:extLst>
          </p:cNvPr>
          <p:cNvSpPr txBox="1"/>
          <p:nvPr/>
        </p:nvSpPr>
        <p:spPr>
          <a:xfrm>
            <a:off x="8446053" y="5533652"/>
            <a:ext cx="3370399" cy="307777"/>
          </a:xfrm>
          <a:prstGeom prst="rect">
            <a:avLst/>
          </a:prstGeom>
          <a:noFill/>
        </p:spPr>
        <p:txBody>
          <a:bodyPr wrap="square" rtlCol="0">
            <a:spAutoFit/>
          </a:bodyPr>
          <a:lstStyle/>
          <a:p>
            <a:r>
              <a:rPr lang="en-IN" sz="1400" i="1" dirty="0">
                <a:latin typeface="Times New Roman" panose="02020603050405020304" pitchFamily="18" charset="0"/>
                <a:cs typeface="Times New Roman" panose="02020603050405020304" pitchFamily="18" charset="0"/>
              </a:rPr>
              <a:t>Fig. 3.3.4 Class distribution in test data</a:t>
            </a:r>
            <a:endParaRPr lang="en-IN" sz="14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96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500"/>
                                        <p:tgtEl>
                                          <p:spTgt spid="1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xEl>
                                              <p:pRg st="0" end="0"/>
                                            </p:txEl>
                                          </p:spTgt>
                                        </p:tgtEl>
                                        <p:attrNameLst>
                                          <p:attrName>style.visibility</p:attrName>
                                        </p:attrNameLst>
                                      </p:cBhvr>
                                      <p:to>
                                        <p:strVal val="visible"/>
                                      </p:to>
                                    </p:set>
                                    <p:animEffect transition="in" filter="fade">
                                      <p:cBhvr>
                                        <p:cTn id="42"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096A04A-9E7A-4F8A-8647-D490C8201E85}"/>
              </a:ext>
            </a:extLst>
          </p:cNvPr>
          <p:cNvSpPr txBox="1"/>
          <p:nvPr/>
        </p:nvSpPr>
        <p:spPr>
          <a:xfrm>
            <a:off x="533753" y="420315"/>
            <a:ext cx="10000897" cy="584775"/>
          </a:xfrm>
          <a:prstGeom prst="rect">
            <a:avLst/>
          </a:prstGeom>
          <a:noFill/>
        </p:spPr>
        <p:txBody>
          <a:bodyPr wrap="square" rtlCol="0">
            <a:spAutoFit/>
          </a:bodyPr>
          <a:lstStyle/>
          <a:p>
            <a:pPr lvl="1"/>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
        <p:nvSpPr>
          <p:cNvPr id="19" name="Date Placeholder 18">
            <a:extLst>
              <a:ext uri="{FF2B5EF4-FFF2-40B4-BE49-F238E27FC236}">
                <a16:creationId xmlns:a16="http://schemas.microsoft.com/office/drawing/2014/main" id="{7E8244D5-9E5D-41D0-B359-1ABB54FF6821}"/>
              </a:ext>
            </a:extLst>
          </p:cNvPr>
          <p:cNvSpPr>
            <a:spLocks noGrp="1"/>
          </p:cNvSpPr>
          <p:nvPr>
            <p:ph type="dt" sz="half" idx="10"/>
          </p:nvPr>
        </p:nvSpPr>
        <p:spPr/>
        <p:txBody>
          <a:bodyPr/>
          <a:lstStyle/>
          <a:p>
            <a:fld id="{1D5D5D03-5EF0-4F37-A162-457FC6B1DA5B}" type="datetime1">
              <a:rPr lang="en-IN" smtClean="0"/>
              <a:t>06-06-2022</a:t>
            </a:fld>
            <a:endParaRPr lang="en-US"/>
          </a:p>
        </p:txBody>
      </p:sp>
      <p:sp>
        <p:nvSpPr>
          <p:cNvPr id="20" name="Footer Placeholder 19">
            <a:extLst>
              <a:ext uri="{FF2B5EF4-FFF2-40B4-BE49-F238E27FC236}">
                <a16:creationId xmlns:a16="http://schemas.microsoft.com/office/drawing/2014/main" id="{0892E3BE-18F9-4696-B011-78D653F5E92C}"/>
              </a:ext>
            </a:extLst>
          </p:cNvPr>
          <p:cNvSpPr>
            <a:spLocks noGrp="1"/>
          </p:cNvSpPr>
          <p:nvPr>
            <p:ph type="ftr" sz="quarter" idx="11"/>
          </p:nvPr>
        </p:nvSpPr>
        <p:spPr/>
        <p:txBody>
          <a:bodyPr/>
          <a:lstStyle/>
          <a:p>
            <a:r>
              <a:rPr lang="en-US"/>
              <a:t>Dept. of Mechanical Eng. NMAMIT</a:t>
            </a:r>
          </a:p>
        </p:txBody>
      </p:sp>
      <p:sp>
        <p:nvSpPr>
          <p:cNvPr id="21" name="Slide Number Placeholder 20">
            <a:extLst>
              <a:ext uri="{FF2B5EF4-FFF2-40B4-BE49-F238E27FC236}">
                <a16:creationId xmlns:a16="http://schemas.microsoft.com/office/drawing/2014/main" id="{AD17009C-D226-4879-AC27-58FEDE4A2F39}"/>
              </a:ext>
            </a:extLst>
          </p:cNvPr>
          <p:cNvSpPr>
            <a:spLocks noGrp="1"/>
          </p:cNvSpPr>
          <p:nvPr>
            <p:ph type="sldNum" sz="quarter" idx="12"/>
          </p:nvPr>
        </p:nvSpPr>
        <p:spPr/>
        <p:txBody>
          <a:bodyPr/>
          <a:lstStyle/>
          <a:p>
            <a:fld id="{2F050512-D934-43CA-A84A-C366EABA9236}" type="slidenum">
              <a:rPr lang="en-US" smtClean="0"/>
              <a:t>22</a:t>
            </a:fld>
            <a:endParaRPr lang="en-US"/>
          </a:p>
        </p:txBody>
      </p:sp>
      <p:sp>
        <p:nvSpPr>
          <p:cNvPr id="12" name="Rectangle 11">
            <a:extLst>
              <a:ext uri="{FF2B5EF4-FFF2-40B4-BE49-F238E27FC236}">
                <a16:creationId xmlns:a16="http://schemas.microsoft.com/office/drawing/2014/main" id="{F530CA2C-6A82-47AE-B4CB-92C3C472E372}"/>
              </a:ext>
            </a:extLst>
          </p:cNvPr>
          <p:cNvSpPr/>
          <p:nvPr/>
        </p:nvSpPr>
        <p:spPr>
          <a:xfrm>
            <a:off x="533753" y="818219"/>
            <a:ext cx="11429647" cy="5218736"/>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Model training in machine language is the process of feeding an ML algorithm with data to help identify and learn good values for all attributes involved</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Since it is a supervised learning, we have 5 classes of data  as output data labels which has to be predicted by the CNN model</a:t>
            </a:r>
          </a:p>
          <a:p>
            <a:pPr marL="285750"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CNN Model has been trained for train dataset of 2875 images and the validation dataset has 268 images</a:t>
            </a:r>
          </a:p>
          <a:p>
            <a:pPr marL="285750"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training images were batched into 151 batches with 16 images in each batches</a:t>
            </a:r>
          </a:p>
          <a:p>
            <a:pPr marL="285750"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validation of the model was carried out for each epoch</a:t>
            </a:r>
          </a:p>
          <a:p>
            <a:pPr marL="285750"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model hyperparameters include,</a:t>
            </a:r>
          </a:p>
          <a:p>
            <a:pPr marL="742950" lvl="1"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Number of epochs = 300</a:t>
            </a:r>
          </a:p>
          <a:p>
            <a:pPr marL="742950" lvl="1"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Learning rate  = 0.0007</a:t>
            </a:r>
            <a:endParaRPr lang="en-IN" sz="16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 The model </a:t>
            </a:r>
            <a:r>
              <a:rPr lang="en-US" sz="1600" b="1" dirty="0">
                <a:latin typeface="Times New Roman" panose="02020603050405020304" pitchFamily="18" charset="0"/>
                <a:cs typeface="Times New Roman" panose="02020603050405020304" pitchFamily="18" charset="0"/>
              </a:rPr>
              <a:t>parameters </a:t>
            </a:r>
            <a:r>
              <a:rPr lang="en-US" sz="1600" dirty="0">
                <a:latin typeface="Times New Roman" panose="02020603050405020304" pitchFamily="18" charset="0"/>
                <a:cs typeface="Times New Roman" panose="02020603050405020304" pitchFamily="18" charset="0"/>
              </a:rPr>
              <a:t>are those which are internal to the model and whose value can be estimated from data</a:t>
            </a:r>
            <a:endParaRPr lang="en-US" sz="1600" b="1"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The model </a:t>
            </a:r>
            <a:r>
              <a:rPr lang="en-US" sz="1600" b="1" dirty="0">
                <a:latin typeface="Times New Roman" panose="02020603050405020304" pitchFamily="18" charset="0"/>
                <a:cs typeface="Times New Roman" panose="02020603050405020304" pitchFamily="18" charset="0"/>
              </a:rPr>
              <a:t>hyperparameter</a:t>
            </a:r>
            <a:r>
              <a:rPr lang="en-US" sz="1600" dirty="0">
                <a:latin typeface="Times New Roman" panose="02020603050405020304" pitchFamily="18" charset="0"/>
                <a:cs typeface="Times New Roman" panose="02020603050405020304" pitchFamily="18" charset="0"/>
              </a:rPr>
              <a:t> are configuration variables that are external to the model and whose value cannot be estimated from data</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They are often specified by the practitioner and  often tuned for a given predictive modeling problem</a:t>
            </a:r>
          </a:p>
          <a:p>
            <a:pPr lvl="1">
              <a:lnSpc>
                <a:spcPct val="150000"/>
              </a:lnSpc>
            </a:pPr>
            <a:endParaRPr lang="en-IN" sz="16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B93676B3-D5FF-41C1-A585-FABD7B6A062F}"/>
              </a:ext>
            </a:extLst>
          </p:cNvPr>
          <p:cNvSpPr/>
          <p:nvPr/>
        </p:nvSpPr>
        <p:spPr>
          <a:xfrm>
            <a:off x="362303" y="293883"/>
            <a:ext cx="2411750" cy="458074"/>
          </a:xfrm>
          <a:prstGeom prst="rect">
            <a:avLst/>
          </a:prstGeom>
        </p:spPr>
        <p:txBody>
          <a:bodyPr wrap="none">
            <a:spAutoFit/>
          </a:bodyPr>
          <a:lstStyle/>
          <a:p>
            <a:pPr marL="342900" indent="-342900">
              <a:lnSpc>
                <a:spcPct val="150000"/>
              </a:lnSpc>
              <a:buFont typeface="+mj-lt"/>
              <a:buAutoNum type="arabicPeriod" startAt="4"/>
            </a:pPr>
            <a:r>
              <a:rPr lang="en-IN" b="1" dirty="0">
                <a:latin typeface="Times New Roman" panose="02020603050405020304" pitchFamily="18" charset="0"/>
                <a:cs typeface="Times New Roman" panose="02020603050405020304" pitchFamily="18" charset="0"/>
              </a:rPr>
              <a:t>Training the model</a:t>
            </a:r>
          </a:p>
        </p:txBody>
      </p:sp>
    </p:spTree>
    <p:extLst>
      <p:ext uri="{BB962C8B-B14F-4D97-AF65-F5344CB8AC3E}">
        <p14:creationId xmlns:p14="http://schemas.microsoft.com/office/powerpoint/2010/main" val="96907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fade">
                                      <p:cBhvr>
                                        <p:cTn id="22" dur="500"/>
                                        <p:tgtEl>
                                          <p:spTgt spid="1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Effect transition="in" filter="fade">
                                      <p:cBhvr>
                                        <p:cTn id="27" dur="500"/>
                                        <p:tgtEl>
                                          <p:spTgt spid="1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xEl>
                                              <p:pRg st="3" end="3"/>
                                            </p:txEl>
                                          </p:spTgt>
                                        </p:tgtEl>
                                        <p:attrNameLst>
                                          <p:attrName>style.visibility</p:attrName>
                                        </p:attrNameLst>
                                      </p:cBhvr>
                                      <p:to>
                                        <p:strVal val="visible"/>
                                      </p:to>
                                    </p:set>
                                    <p:animEffect transition="in" filter="fade">
                                      <p:cBhvr>
                                        <p:cTn id="32" dur="500"/>
                                        <p:tgtEl>
                                          <p:spTgt spid="1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xEl>
                                              <p:pRg st="4" end="4"/>
                                            </p:txEl>
                                          </p:spTgt>
                                        </p:tgtEl>
                                        <p:attrNameLst>
                                          <p:attrName>style.visibility</p:attrName>
                                        </p:attrNameLst>
                                      </p:cBhvr>
                                      <p:to>
                                        <p:strVal val="visible"/>
                                      </p:to>
                                    </p:set>
                                    <p:animEffect transition="in" filter="fade">
                                      <p:cBhvr>
                                        <p:cTn id="37" dur="500"/>
                                        <p:tgtEl>
                                          <p:spTgt spid="12">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xEl>
                                              <p:pRg st="5" end="5"/>
                                            </p:txEl>
                                          </p:spTgt>
                                        </p:tgtEl>
                                        <p:attrNameLst>
                                          <p:attrName>style.visibility</p:attrName>
                                        </p:attrNameLst>
                                      </p:cBhvr>
                                      <p:to>
                                        <p:strVal val="visible"/>
                                      </p:to>
                                    </p:set>
                                    <p:animEffect transition="in" filter="fade">
                                      <p:cBhvr>
                                        <p:cTn id="42" dur="500"/>
                                        <p:tgtEl>
                                          <p:spTgt spid="12">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xEl>
                                              <p:pRg st="6" end="6"/>
                                            </p:txEl>
                                          </p:spTgt>
                                        </p:tgtEl>
                                        <p:attrNameLst>
                                          <p:attrName>style.visibility</p:attrName>
                                        </p:attrNameLst>
                                      </p:cBhvr>
                                      <p:to>
                                        <p:strVal val="visible"/>
                                      </p:to>
                                    </p:set>
                                    <p:animEffect transition="in" filter="fade">
                                      <p:cBhvr>
                                        <p:cTn id="45" dur="500"/>
                                        <p:tgtEl>
                                          <p:spTgt spid="12">
                                            <p:txEl>
                                              <p:pRg st="6" end="6"/>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
                                            <p:txEl>
                                              <p:pRg st="7" end="7"/>
                                            </p:txEl>
                                          </p:spTgt>
                                        </p:tgtEl>
                                        <p:attrNameLst>
                                          <p:attrName>style.visibility</p:attrName>
                                        </p:attrNameLst>
                                      </p:cBhvr>
                                      <p:to>
                                        <p:strVal val="visible"/>
                                      </p:to>
                                    </p:set>
                                    <p:animEffect transition="in" filter="fade">
                                      <p:cBhvr>
                                        <p:cTn id="48" dur="500"/>
                                        <p:tgtEl>
                                          <p:spTgt spid="12">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
                                            <p:txEl>
                                              <p:pRg st="8" end="8"/>
                                            </p:txEl>
                                          </p:spTgt>
                                        </p:tgtEl>
                                        <p:attrNameLst>
                                          <p:attrName>style.visibility</p:attrName>
                                        </p:attrNameLst>
                                      </p:cBhvr>
                                      <p:to>
                                        <p:strVal val="visible"/>
                                      </p:to>
                                    </p:set>
                                    <p:animEffect transition="in" filter="fade">
                                      <p:cBhvr>
                                        <p:cTn id="53" dur="500"/>
                                        <p:tgtEl>
                                          <p:spTgt spid="12">
                                            <p:txEl>
                                              <p:pRg st="8" end="8"/>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2">
                                            <p:txEl>
                                              <p:pRg st="9" end="9"/>
                                            </p:txEl>
                                          </p:spTgt>
                                        </p:tgtEl>
                                        <p:attrNameLst>
                                          <p:attrName>style.visibility</p:attrName>
                                        </p:attrNameLst>
                                      </p:cBhvr>
                                      <p:to>
                                        <p:strVal val="visible"/>
                                      </p:to>
                                    </p:set>
                                    <p:animEffect transition="in" filter="fade">
                                      <p:cBhvr>
                                        <p:cTn id="58" dur="500"/>
                                        <p:tgtEl>
                                          <p:spTgt spid="12">
                                            <p:txEl>
                                              <p:pRg st="9" end="9"/>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
                                            <p:txEl>
                                              <p:pRg st="10" end="10"/>
                                            </p:txEl>
                                          </p:spTgt>
                                        </p:tgtEl>
                                        <p:attrNameLst>
                                          <p:attrName>style.visibility</p:attrName>
                                        </p:attrNameLst>
                                      </p:cBhvr>
                                      <p:to>
                                        <p:strVal val="visible"/>
                                      </p:to>
                                    </p:set>
                                    <p:animEffect transition="in" filter="fade">
                                      <p:cBhvr>
                                        <p:cTn id="63" dur="500"/>
                                        <p:tgtEl>
                                          <p:spTgt spid="1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build="p"/>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A31BB14-8C17-40CC-ACA7-F3B3658024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089161"/>
            <a:ext cx="4194621" cy="2796414"/>
          </a:xfrm>
          <a:prstGeom prst="rect">
            <a:avLst/>
          </a:prstGeom>
        </p:spPr>
      </p:pic>
      <p:pic>
        <p:nvPicPr>
          <p:cNvPr id="14" name="Picture 13">
            <a:extLst>
              <a:ext uri="{FF2B5EF4-FFF2-40B4-BE49-F238E27FC236}">
                <a16:creationId xmlns:a16="http://schemas.microsoft.com/office/drawing/2014/main" id="{0F72D881-3095-4BA9-B899-43AA722FF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38" y="3089161"/>
            <a:ext cx="4194623" cy="2796415"/>
          </a:xfrm>
          <a:prstGeom prst="rect">
            <a:avLst/>
          </a:prstGeom>
        </p:spPr>
      </p:pic>
      <p:sp>
        <p:nvSpPr>
          <p:cNvPr id="2" name="Rectangle 1">
            <a:extLst>
              <a:ext uri="{FF2B5EF4-FFF2-40B4-BE49-F238E27FC236}">
                <a16:creationId xmlns:a16="http://schemas.microsoft.com/office/drawing/2014/main" id="{613D995E-77AB-400A-A9BC-8C58C4C2C17C}"/>
              </a:ext>
            </a:extLst>
          </p:cNvPr>
          <p:cNvSpPr/>
          <p:nvPr/>
        </p:nvSpPr>
        <p:spPr>
          <a:xfrm>
            <a:off x="441459" y="330467"/>
            <a:ext cx="11309082" cy="2633413"/>
          </a:xfrm>
          <a:prstGeom prst="rect">
            <a:avLst/>
          </a:prstGeom>
        </p:spPr>
        <p:txBody>
          <a:bodyPr wrap="square">
            <a:spAutoFit/>
          </a:bodyPr>
          <a:lstStyle/>
          <a:p>
            <a:pPr marL="742950" lvl="1"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plot of the variation of the training loss with the epoch is shown below.</a:t>
            </a:r>
          </a:p>
          <a:p>
            <a:pPr marL="742950" lvl="1"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 The variation of train accuracy and validation accuracy was also plotted against number of epochs</a:t>
            </a:r>
          </a:p>
          <a:p>
            <a:pPr marL="742950" lvl="1"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At the beginning the training loss and validation loss were high</a:t>
            </a:r>
          </a:p>
          <a:p>
            <a:pPr marL="742950" lvl="1"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As the model was introduced with more and more training samples and the number of epochs increased the training loss got reduced along with the validation </a:t>
            </a:r>
          </a:p>
          <a:p>
            <a:pPr marL="742950" lvl="1"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minimum train loss was about 0.03 and the train accuracy was 99%</a:t>
            </a:r>
          </a:p>
          <a:p>
            <a:pPr marL="742950" lvl="1"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validation loss was 0.55 and the validation accuracy was 89%</a:t>
            </a:r>
          </a:p>
        </p:txBody>
      </p:sp>
      <p:sp>
        <p:nvSpPr>
          <p:cNvPr id="11" name="TextBox 10">
            <a:extLst>
              <a:ext uri="{FF2B5EF4-FFF2-40B4-BE49-F238E27FC236}">
                <a16:creationId xmlns:a16="http://schemas.microsoft.com/office/drawing/2014/main" id="{3CC16AE8-B3BD-4F78-873A-E2EA7D517BBB}"/>
              </a:ext>
            </a:extLst>
          </p:cNvPr>
          <p:cNvSpPr txBox="1"/>
          <p:nvPr/>
        </p:nvSpPr>
        <p:spPr>
          <a:xfrm>
            <a:off x="1988989" y="6010857"/>
            <a:ext cx="3775372" cy="307777"/>
          </a:xfrm>
          <a:prstGeom prst="rect">
            <a:avLst/>
          </a:prstGeom>
          <a:noFill/>
        </p:spPr>
        <p:txBody>
          <a:bodyPr wrap="square" rtlCol="0">
            <a:spAutoFit/>
          </a:bodyPr>
          <a:lstStyle/>
          <a:p>
            <a:r>
              <a:rPr lang="en-IN" sz="1400" i="1" dirty="0">
                <a:latin typeface="Times New Roman" panose="02020603050405020304" pitchFamily="18" charset="0"/>
                <a:cs typeface="Times New Roman" panose="02020603050405020304" pitchFamily="18" charset="0"/>
              </a:rPr>
              <a:t>Fig. 3.4.0 Plot of loss vs number of epochs</a:t>
            </a:r>
            <a:endParaRPr lang="en-IN" sz="1400" b="1" i="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882B3D9-E9AB-48B6-91BB-2943154FB6A2}"/>
              </a:ext>
            </a:extLst>
          </p:cNvPr>
          <p:cNvSpPr txBox="1"/>
          <p:nvPr/>
        </p:nvSpPr>
        <p:spPr>
          <a:xfrm>
            <a:off x="6418116" y="6010856"/>
            <a:ext cx="3996671" cy="307777"/>
          </a:xfrm>
          <a:prstGeom prst="rect">
            <a:avLst/>
          </a:prstGeom>
          <a:noFill/>
        </p:spPr>
        <p:txBody>
          <a:bodyPr wrap="square" rtlCol="0">
            <a:spAutoFit/>
          </a:bodyPr>
          <a:lstStyle/>
          <a:p>
            <a:r>
              <a:rPr lang="en-IN" sz="1400" i="1" dirty="0">
                <a:latin typeface="Times New Roman" panose="02020603050405020304" pitchFamily="18" charset="0"/>
                <a:cs typeface="Times New Roman" panose="02020603050405020304" pitchFamily="18" charset="0"/>
              </a:rPr>
              <a:t>Fig. 3.5.0 Plot of accuracy vs number of epochs</a:t>
            </a:r>
            <a:endParaRPr lang="en-IN" sz="1400" b="1" i="1" dirty="0">
              <a:latin typeface="Times New Roman" panose="02020603050405020304" pitchFamily="18" charset="0"/>
              <a:cs typeface="Times New Roman" panose="02020603050405020304" pitchFamily="18" charset="0"/>
            </a:endParaRPr>
          </a:p>
        </p:txBody>
      </p:sp>
      <p:sp>
        <p:nvSpPr>
          <p:cNvPr id="8" name="Date Placeholder 7">
            <a:extLst>
              <a:ext uri="{FF2B5EF4-FFF2-40B4-BE49-F238E27FC236}">
                <a16:creationId xmlns:a16="http://schemas.microsoft.com/office/drawing/2014/main" id="{F612392E-787E-46E6-9CB4-898AC63FBBB3}"/>
              </a:ext>
            </a:extLst>
          </p:cNvPr>
          <p:cNvSpPr>
            <a:spLocks noGrp="1"/>
          </p:cNvSpPr>
          <p:nvPr>
            <p:ph type="dt" sz="half" idx="10"/>
          </p:nvPr>
        </p:nvSpPr>
        <p:spPr/>
        <p:txBody>
          <a:bodyPr/>
          <a:lstStyle/>
          <a:p>
            <a:fld id="{61AA47AD-B7BC-4036-9A23-A2CB739E49F5}" type="datetime1">
              <a:rPr lang="en-IN" smtClean="0"/>
              <a:t>06-06-2022</a:t>
            </a:fld>
            <a:endParaRPr lang="en-US"/>
          </a:p>
        </p:txBody>
      </p:sp>
      <p:sp>
        <p:nvSpPr>
          <p:cNvPr id="13" name="Footer Placeholder 12">
            <a:extLst>
              <a:ext uri="{FF2B5EF4-FFF2-40B4-BE49-F238E27FC236}">
                <a16:creationId xmlns:a16="http://schemas.microsoft.com/office/drawing/2014/main" id="{7FD9B72B-566B-45C5-8538-EA4D0B51080D}"/>
              </a:ext>
            </a:extLst>
          </p:cNvPr>
          <p:cNvSpPr>
            <a:spLocks noGrp="1"/>
          </p:cNvSpPr>
          <p:nvPr>
            <p:ph type="ftr" sz="quarter" idx="11"/>
          </p:nvPr>
        </p:nvSpPr>
        <p:spPr/>
        <p:txBody>
          <a:bodyPr/>
          <a:lstStyle/>
          <a:p>
            <a:r>
              <a:rPr lang="en-US" dirty="0"/>
              <a:t>Dept. of Mechanical Eng. NMAMIT</a:t>
            </a:r>
          </a:p>
        </p:txBody>
      </p:sp>
      <p:sp>
        <p:nvSpPr>
          <p:cNvPr id="15" name="Slide Number Placeholder 14">
            <a:extLst>
              <a:ext uri="{FF2B5EF4-FFF2-40B4-BE49-F238E27FC236}">
                <a16:creationId xmlns:a16="http://schemas.microsoft.com/office/drawing/2014/main" id="{A0688672-44F2-4544-A21D-B631C2A4F57F}"/>
              </a:ext>
            </a:extLst>
          </p:cNvPr>
          <p:cNvSpPr>
            <a:spLocks noGrp="1"/>
          </p:cNvSpPr>
          <p:nvPr>
            <p:ph type="sldNum" sz="quarter" idx="12"/>
          </p:nvPr>
        </p:nvSpPr>
        <p:spPr/>
        <p:txBody>
          <a:bodyPr/>
          <a:lstStyle/>
          <a:p>
            <a:fld id="{2F050512-D934-43CA-A84A-C366EABA9236}" type="slidenum">
              <a:rPr lang="en-US" smtClean="0"/>
              <a:t>23</a:t>
            </a:fld>
            <a:endParaRPr lang="en-US"/>
          </a:p>
        </p:txBody>
      </p:sp>
    </p:spTree>
    <p:extLst>
      <p:ext uri="{BB962C8B-B14F-4D97-AF65-F5344CB8AC3E}">
        <p14:creationId xmlns:p14="http://schemas.microsoft.com/office/powerpoint/2010/main" val="265504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Effect transition="in" filter="fade">
                                      <p:cBhvr>
                                        <p:cTn id="32" dur="500"/>
                                        <p:tgtEl>
                                          <p:spTgt spid="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animEffect transition="in" filter="fade">
                                      <p:cBhvr>
                                        <p:cTn id="37" dur="500"/>
                                        <p:tgtEl>
                                          <p:spTgt spid="2">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3" end="3"/>
                                            </p:txEl>
                                          </p:spTgt>
                                        </p:tgtEl>
                                        <p:attrNameLst>
                                          <p:attrName>style.visibility</p:attrName>
                                        </p:attrNameLst>
                                      </p:cBhvr>
                                      <p:to>
                                        <p:strVal val="visible"/>
                                      </p:to>
                                    </p:set>
                                    <p:animEffect transition="in" filter="fade">
                                      <p:cBhvr>
                                        <p:cTn id="42" dur="500"/>
                                        <p:tgtEl>
                                          <p:spTgt spid="2">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4" end="4"/>
                                            </p:txEl>
                                          </p:spTgt>
                                        </p:tgtEl>
                                        <p:attrNameLst>
                                          <p:attrName>style.visibility</p:attrName>
                                        </p:attrNameLst>
                                      </p:cBhvr>
                                      <p:to>
                                        <p:strVal val="visible"/>
                                      </p:to>
                                    </p:set>
                                    <p:animEffect transition="in" filter="fade">
                                      <p:cBhvr>
                                        <p:cTn id="47" dur="500"/>
                                        <p:tgtEl>
                                          <p:spTgt spid="2">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xEl>
                                              <p:pRg st="5" end="5"/>
                                            </p:txEl>
                                          </p:spTgt>
                                        </p:tgtEl>
                                        <p:attrNameLst>
                                          <p:attrName>style.visibility</p:attrName>
                                        </p:attrNameLst>
                                      </p:cBhvr>
                                      <p:to>
                                        <p:strVal val="visible"/>
                                      </p:to>
                                    </p:set>
                                    <p:animEffect transition="in" filter="fade">
                                      <p:cBhvr>
                                        <p:cTn id="5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C14D8A3-C888-4CC3-A589-21E0347DE64B}"/>
              </a:ext>
            </a:extLst>
          </p:cNvPr>
          <p:cNvSpPr txBox="1"/>
          <p:nvPr/>
        </p:nvSpPr>
        <p:spPr>
          <a:xfrm>
            <a:off x="7877175" y="4418505"/>
            <a:ext cx="4210050" cy="523220"/>
          </a:xfrm>
          <a:prstGeom prst="rect">
            <a:avLst/>
          </a:prstGeom>
          <a:noFill/>
        </p:spPr>
        <p:txBody>
          <a:bodyPr wrap="square" rtlCol="0">
            <a:spAutoFit/>
          </a:bodyPr>
          <a:lstStyle/>
          <a:p>
            <a:r>
              <a:rPr lang="en-IN" sz="1400" i="1" dirty="0">
                <a:latin typeface="Times New Roman" panose="02020603050405020304" pitchFamily="18" charset="0"/>
                <a:cs typeface="Times New Roman" panose="02020603050405020304" pitchFamily="18" charset="0"/>
              </a:rPr>
              <a:t>Fig. 3.6.0 Confusion matrix of  model prediction for test images</a:t>
            </a:r>
            <a:endParaRPr lang="en-IN" sz="1400" b="1" i="1"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F60F8C01-2AD9-4CB3-A699-756148F9901B}"/>
              </a:ext>
            </a:extLst>
          </p:cNvPr>
          <p:cNvSpPr/>
          <p:nvPr/>
        </p:nvSpPr>
        <p:spPr>
          <a:xfrm>
            <a:off x="519166" y="253182"/>
            <a:ext cx="2805255" cy="458074"/>
          </a:xfrm>
          <a:prstGeom prst="rect">
            <a:avLst/>
          </a:prstGeom>
        </p:spPr>
        <p:txBody>
          <a:bodyPr wrap="none">
            <a:spAutoFit/>
          </a:bodyPr>
          <a:lstStyle/>
          <a:p>
            <a:pPr marL="342900" indent="-342900">
              <a:lnSpc>
                <a:spcPct val="150000"/>
              </a:lnSpc>
              <a:buFont typeface="+mj-lt"/>
              <a:buAutoNum type="arabicPeriod" startAt="5"/>
            </a:pPr>
            <a:r>
              <a:rPr lang="en-IN" b="1" dirty="0">
                <a:latin typeface="Times New Roman" panose="02020603050405020304" pitchFamily="18" charset="0"/>
                <a:cs typeface="Times New Roman" panose="02020603050405020304" pitchFamily="18" charset="0"/>
              </a:rPr>
              <a:t>Testing and Evaluation</a:t>
            </a:r>
          </a:p>
        </p:txBody>
      </p:sp>
      <p:sp>
        <p:nvSpPr>
          <p:cNvPr id="7" name="TextBox 6">
            <a:extLst>
              <a:ext uri="{FF2B5EF4-FFF2-40B4-BE49-F238E27FC236}">
                <a16:creationId xmlns:a16="http://schemas.microsoft.com/office/drawing/2014/main" id="{D6E9E8AC-BBBB-44D6-BDCA-E85F1BEBD2C1}"/>
              </a:ext>
            </a:extLst>
          </p:cNvPr>
          <p:cNvSpPr txBox="1"/>
          <p:nvPr/>
        </p:nvSpPr>
        <p:spPr>
          <a:xfrm>
            <a:off x="519166" y="868906"/>
            <a:ext cx="7334249" cy="59574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Model testing is referred to as the process where the performance of a fully trained model is evaluated on a testing set</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testing set consisting of a set of testing samples should be separated from the both training and validation sets</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testing set consists of 670 images with all classes of data which follows the same probability distribution of data as that of training data</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Model testing involves explicit checks for behaviors that we expect our model to follow</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testing was done on the test images and the test accuracy was about 87%</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confusion matrix for the test results is shown below and the model is evaluated based on that results</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Out of 349 high speed class data , the model could correctly identify 330 images as high speed region and 10 images were classified as medium and 9 images were classified as low speed range</a:t>
            </a:r>
          </a:p>
          <a:p>
            <a:pPr marL="285750" indent="-285750">
              <a:lnSpc>
                <a:spcPct val="15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nSpc>
                <a:spcPct val="150000"/>
              </a:lnSpc>
            </a:pPr>
            <a:endParaRPr lang="en-IN" sz="1600" dirty="0">
              <a:latin typeface="Times New Roman" panose="02020603050405020304" pitchFamily="18" charset="0"/>
              <a:cs typeface="Times New Roman" panose="02020603050405020304" pitchFamily="18" charset="0"/>
            </a:endParaRPr>
          </a:p>
        </p:txBody>
      </p:sp>
      <p:sp>
        <p:nvSpPr>
          <p:cNvPr id="15" name="Date Placeholder 14">
            <a:extLst>
              <a:ext uri="{FF2B5EF4-FFF2-40B4-BE49-F238E27FC236}">
                <a16:creationId xmlns:a16="http://schemas.microsoft.com/office/drawing/2014/main" id="{AA409ACE-C871-4A88-A050-7765F94D4567}"/>
              </a:ext>
            </a:extLst>
          </p:cNvPr>
          <p:cNvSpPr>
            <a:spLocks noGrp="1"/>
          </p:cNvSpPr>
          <p:nvPr>
            <p:ph type="dt" sz="half" idx="10"/>
          </p:nvPr>
        </p:nvSpPr>
        <p:spPr/>
        <p:txBody>
          <a:bodyPr/>
          <a:lstStyle/>
          <a:p>
            <a:fld id="{2DCDD276-3B67-45BE-B738-9D0AAF57894C}" type="datetime1">
              <a:rPr lang="en-IN" smtClean="0"/>
              <a:t>06-06-2022</a:t>
            </a:fld>
            <a:endParaRPr lang="en-US"/>
          </a:p>
        </p:txBody>
      </p:sp>
      <p:sp>
        <p:nvSpPr>
          <p:cNvPr id="17" name="Footer Placeholder 16">
            <a:extLst>
              <a:ext uri="{FF2B5EF4-FFF2-40B4-BE49-F238E27FC236}">
                <a16:creationId xmlns:a16="http://schemas.microsoft.com/office/drawing/2014/main" id="{64C829FD-8406-4E1B-B1C5-24214E951FEE}"/>
              </a:ext>
            </a:extLst>
          </p:cNvPr>
          <p:cNvSpPr>
            <a:spLocks noGrp="1"/>
          </p:cNvSpPr>
          <p:nvPr>
            <p:ph type="ftr" sz="quarter" idx="11"/>
          </p:nvPr>
        </p:nvSpPr>
        <p:spPr/>
        <p:txBody>
          <a:bodyPr/>
          <a:lstStyle/>
          <a:p>
            <a:r>
              <a:rPr lang="en-US"/>
              <a:t>Dept. of Mechanical Eng. NMAMIT</a:t>
            </a:r>
          </a:p>
        </p:txBody>
      </p:sp>
      <p:sp>
        <p:nvSpPr>
          <p:cNvPr id="18" name="Slide Number Placeholder 17">
            <a:extLst>
              <a:ext uri="{FF2B5EF4-FFF2-40B4-BE49-F238E27FC236}">
                <a16:creationId xmlns:a16="http://schemas.microsoft.com/office/drawing/2014/main" id="{873189E9-376B-4E8B-96DF-A77061373CC1}"/>
              </a:ext>
            </a:extLst>
          </p:cNvPr>
          <p:cNvSpPr>
            <a:spLocks noGrp="1"/>
          </p:cNvSpPr>
          <p:nvPr>
            <p:ph type="sldNum" sz="quarter" idx="12"/>
          </p:nvPr>
        </p:nvSpPr>
        <p:spPr/>
        <p:txBody>
          <a:bodyPr/>
          <a:lstStyle/>
          <a:p>
            <a:fld id="{2F050512-D934-43CA-A84A-C366EABA9236}" type="slidenum">
              <a:rPr lang="en-US" smtClean="0"/>
              <a:t>24</a:t>
            </a:fld>
            <a:endParaRPr lang="en-US"/>
          </a:p>
        </p:txBody>
      </p:sp>
      <p:pic>
        <p:nvPicPr>
          <p:cNvPr id="3" name="Picture 2">
            <a:extLst>
              <a:ext uri="{FF2B5EF4-FFF2-40B4-BE49-F238E27FC236}">
                <a16:creationId xmlns:a16="http://schemas.microsoft.com/office/drawing/2014/main" id="{E65537F6-CEE4-4BC4-95A6-A8CEEEEC2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3724" y="1294932"/>
            <a:ext cx="4383501" cy="3123573"/>
          </a:xfrm>
          <a:prstGeom prst="rect">
            <a:avLst/>
          </a:prstGeom>
        </p:spPr>
      </p:pic>
    </p:spTree>
    <p:extLst>
      <p:ext uri="{BB962C8B-B14F-4D97-AF65-F5344CB8AC3E}">
        <p14:creationId xmlns:p14="http://schemas.microsoft.com/office/powerpoint/2010/main" val="374703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fade">
                                      <p:cBhvr>
                                        <p:cTn id="32" dur="500"/>
                                        <p:tgtEl>
                                          <p:spTgt spid="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fade">
                                      <p:cBhvr>
                                        <p:cTn id="37" dur="500"/>
                                        <p:tgtEl>
                                          <p:spTgt spid="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fade">
                                      <p:cBhvr>
                                        <p:cTn id="42" dur="500"/>
                                        <p:tgtEl>
                                          <p:spTgt spid="7">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5" end="5"/>
                                            </p:txEl>
                                          </p:spTgt>
                                        </p:tgtEl>
                                        <p:attrNameLst>
                                          <p:attrName>style.visibility</p:attrName>
                                        </p:attrNameLst>
                                      </p:cBhvr>
                                      <p:to>
                                        <p:strVal val="visible"/>
                                      </p:to>
                                    </p:set>
                                    <p:animEffect transition="in" filter="fade">
                                      <p:cBhvr>
                                        <p:cTn id="47" dur="500"/>
                                        <p:tgtEl>
                                          <p:spTgt spid="7">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xEl>
                                              <p:pRg st="6" end="6"/>
                                            </p:txEl>
                                          </p:spTgt>
                                        </p:tgtEl>
                                        <p:attrNameLst>
                                          <p:attrName>style.visibility</p:attrName>
                                        </p:attrNameLst>
                                      </p:cBhvr>
                                      <p:to>
                                        <p:strVal val="visible"/>
                                      </p:to>
                                    </p:set>
                                    <p:animEffect transition="in" filter="fade">
                                      <p:cBhvr>
                                        <p:cTn id="5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D3B4-E902-4B0E-966C-560EAC6E8299}"/>
              </a:ext>
            </a:extLst>
          </p:cNvPr>
          <p:cNvSpPr>
            <a:spLocks noGrp="1"/>
          </p:cNvSpPr>
          <p:nvPr>
            <p:ph type="title"/>
          </p:nvPr>
        </p:nvSpPr>
        <p:spPr>
          <a:xfrm>
            <a:off x="328612" y="324342"/>
            <a:ext cx="5934075" cy="807692"/>
          </a:xfrm>
        </p:spPr>
        <p:txBody>
          <a:bodyPr>
            <a:normAutofit/>
          </a:bodyPr>
          <a:lstStyle/>
          <a:p>
            <a:pPr marL="514350" indent="-514350">
              <a:buFont typeface="+mj-lt"/>
              <a:buAutoNum type="arabicPeriod" startAt="6"/>
            </a:pPr>
            <a:r>
              <a:rPr lang="en-IN" sz="3200" b="1" dirty="0">
                <a:latin typeface="Times New Roman" panose="02020603050405020304" pitchFamily="18" charset="0"/>
                <a:cs typeface="Times New Roman" panose="02020603050405020304" pitchFamily="18" charset="0"/>
              </a:rPr>
              <a:t>Results &amp; Discussions</a:t>
            </a:r>
            <a:endParaRPr lang="en-IN" sz="3200" dirty="0"/>
          </a:p>
        </p:txBody>
      </p:sp>
      <p:sp>
        <p:nvSpPr>
          <p:cNvPr id="6" name="Rectangle 5">
            <a:extLst>
              <a:ext uri="{FF2B5EF4-FFF2-40B4-BE49-F238E27FC236}">
                <a16:creationId xmlns:a16="http://schemas.microsoft.com/office/drawing/2014/main" id="{E12EB898-D40D-49C1-B904-213EDF241988}"/>
              </a:ext>
            </a:extLst>
          </p:cNvPr>
          <p:cNvSpPr/>
          <p:nvPr/>
        </p:nvSpPr>
        <p:spPr>
          <a:xfrm>
            <a:off x="309562" y="1009923"/>
            <a:ext cx="11572876" cy="5218736"/>
          </a:xfrm>
          <a:prstGeom prst="rect">
            <a:avLst/>
          </a:prstGeom>
        </p:spPr>
        <p:txBody>
          <a:bodyPr wrap="square">
            <a:spAutoFit/>
          </a:bodyPr>
          <a:lstStyle/>
          <a:p>
            <a:pPr marL="742950" lvl="1"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CNN Model has been trained for train dataset of 2875 images and the validation dataset has 268 images</a:t>
            </a:r>
          </a:p>
          <a:p>
            <a:pPr marL="742950" lvl="1"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train loss was about 0.03 and the train accuracy was 98% after 150 epochs</a:t>
            </a:r>
          </a:p>
          <a:p>
            <a:pPr marL="742950" lvl="1"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After epoch 100, the model was come to saturation which implies that the 100 epochs are enough for the model to learn optimum parameters</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testing was done for 670 images and the test accuracy was about 87%</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confusion matrix for the test results was visualized and we could see that the model got confused near higher speed regions</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was because the speed data that we collected from the vehicle was not optimal because of some disturbances during data </a:t>
            </a:r>
            <a:r>
              <a:rPr lang="en-IN" sz="1600" dirty="0">
                <a:latin typeface="Times New Roman" panose="02020603050405020304" pitchFamily="18" charset="0"/>
                <a:cs typeface="Times New Roman" panose="02020603050405020304" pitchFamily="18" charset="0"/>
              </a:rPr>
              <a:t>acquisition</a:t>
            </a:r>
            <a:endParaRPr lang="en-IN" sz="1600" u="sng" dirty="0">
              <a:latin typeface="Times New Roman" panose="02020603050405020304" pitchFamily="18" charset="0"/>
              <a:cs typeface="Times New Roman" panose="02020603050405020304" pitchFamily="18" charset="0"/>
              <a:hlinkClick r:id="rId2"/>
            </a:endParaRP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We have trained the model by tuning various model hyper-parameters like batch size, learning rate, number of epochs etc.</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 have gone up to epochs of 300 and realized though the training loss was too low  but the validation loss was fluctuating and it was started increasing and the model was over fitting the data</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learning rate was decreased from 0.007 to 0.001 but we were only able to increase the test accuracy by 1%</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At the end ,we concluded that the training should require more training data for getting good results</a:t>
            </a:r>
          </a:p>
          <a:p>
            <a:pPr marL="742950" lvl="1" indent="-285750">
              <a:lnSpc>
                <a:spcPct val="15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
        <p:nvSpPr>
          <p:cNvPr id="9" name="Date Placeholder 8">
            <a:extLst>
              <a:ext uri="{FF2B5EF4-FFF2-40B4-BE49-F238E27FC236}">
                <a16:creationId xmlns:a16="http://schemas.microsoft.com/office/drawing/2014/main" id="{0118B589-1A45-40B9-AC0D-30B16BB74990}"/>
              </a:ext>
            </a:extLst>
          </p:cNvPr>
          <p:cNvSpPr>
            <a:spLocks noGrp="1"/>
          </p:cNvSpPr>
          <p:nvPr>
            <p:ph type="dt" sz="half" idx="10"/>
          </p:nvPr>
        </p:nvSpPr>
        <p:spPr/>
        <p:txBody>
          <a:bodyPr/>
          <a:lstStyle/>
          <a:p>
            <a:fld id="{20D8BC54-C115-4212-93BD-AC51207BFBEE}" type="datetime1">
              <a:rPr lang="en-IN" smtClean="0"/>
              <a:t>06-06-2022</a:t>
            </a:fld>
            <a:endParaRPr lang="en-US"/>
          </a:p>
        </p:txBody>
      </p:sp>
      <p:sp>
        <p:nvSpPr>
          <p:cNvPr id="10" name="Footer Placeholder 9">
            <a:extLst>
              <a:ext uri="{FF2B5EF4-FFF2-40B4-BE49-F238E27FC236}">
                <a16:creationId xmlns:a16="http://schemas.microsoft.com/office/drawing/2014/main" id="{F1E84CEF-0036-4E0F-8C70-7F9110F7E78A}"/>
              </a:ext>
            </a:extLst>
          </p:cNvPr>
          <p:cNvSpPr>
            <a:spLocks noGrp="1"/>
          </p:cNvSpPr>
          <p:nvPr>
            <p:ph type="ftr" sz="quarter" idx="11"/>
          </p:nvPr>
        </p:nvSpPr>
        <p:spPr/>
        <p:txBody>
          <a:bodyPr/>
          <a:lstStyle/>
          <a:p>
            <a:r>
              <a:rPr lang="en-US"/>
              <a:t>Dept. of Mechanical Eng. NMAMIT</a:t>
            </a:r>
          </a:p>
        </p:txBody>
      </p:sp>
      <p:sp>
        <p:nvSpPr>
          <p:cNvPr id="11" name="Slide Number Placeholder 10">
            <a:extLst>
              <a:ext uri="{FF2B5EF4-FFF2-40B4-BE49-F238E27FC236}">
                <a16:creationId xmlns:a16="http://schemas.microsoft.com/office/drawing/2014/main" id="{2830F473-21A5-4C55-AC64-1C1E69B1427E}"/>
              </a:ext>
            </a:extLst>
          </p:cNvPr>
          <p:cNvSpPr>
            <a:spLocks noGrp="1"/>
          </p:cNvSpPr>
          <p:nvPr>
            <p:ph type="sldNum" sz="quarter" idx="12"/>
          </p:nvPr>
        </p:nvSpPr>
        <p:spPr/>
        <p:txBody>
          <a:bodyPr/>
          <a:lstStyle/>
          <a:p>
            <a:fld id="{2F050512-D934-43CA-A84A-C366EABA9236}" type="slidenum">
              <a:rPr lang="en-US" smtClean="0"/>
              <a:t>25</a:t>
            </a:fld>
            <a:endParaRPr lang="en-US"/>
          </a:p>
        </p:txBody>
      </p:sp>
    </p:spTree>
    <p:extLst>
      <p:ext uri="{BB962C8B-B14F-4D97-AF65-F5344CB8AC3E}">
        <p14:creationId xmlns:p14="http://schemas.microsoft.com/office/powerpoint/2010/main" val="390282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Effect transition="in" filter="fade">
                                      <p:cBhvr>
                                        <p:cTn id="47" dur="500"/>
                                        <p:tgtEl>
                                          <p:spTgt spid="6">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8" end="8"/>
                                            </p:txEl>
                                          </p:spTgt>
                                        </p:tgtEl>
                                        <p:attrNameLst>
                                          <p:attrName>style.visibility</p:attrName>
                                        </p:attrNameLst>
                                      </p:cBhvr>
                                      <p:to>
                                        <p:strVal val="visible"/>
                                      </p:to>
                                    </p:set>
                                    <p:animEffect transition="in" filter="fade">
                                      <p:cBhvr>
                                        <p:cTn id="52" dur="500"/>
                                        <p:tgtEl>
                                          <p:spTgt spid="6">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9" end="9"/>
                                            </p:txEl>
                                          </p:spTgt>
                                        </p:tgtEl>
                                        <p:attrNameLst>
                                          <p:attrName>style.visibility</p:attrName>
                                        </p:attrNameLst>
                                      </p:cBhvr>
                                      <p:to>
                                        <p:strVal val="visible"/>
                                      </p:to>
                                    </p:set>
                                    <p:animEffect transition="in" filter="fade">
                                      <p:cBhvr>
                                        <p:cTn id="57"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0CB7C-0933-4505-9083-2A55022E17EF}"/>
              </a:ext>
            </a:extLst>
          </p:cNvPr>
          <p:cNvSpPr>
            <a:spLocks noGrp="1"/>
          </p:cNvSpPr>
          <p:nvPr>
            <p:ph type="title"/>
          </p:nvPr>
        </p:nvSpPr>
        <p:spPr>
          <a:xfrm>
            <a:off x="819101" y="388709"/>
            <a:ext cx="10515600" cy="726255"/>
          </a:xfrm>
        </p:spPr>
        <p:txBody>
          <a:bodyPr>
            <a:normAutofit/>
          </a:bodyPr>
          <a:lstStyle/>
          <a:p>
            <a:pPr marL="514350" indent="-514350">
              <a:buFont typeface="+mj-lt"/>
              <a:buAutoNum type="arabicPeriod" startAt="7"/>
            </a:pPr>
            <a:r>
              <a:rPr lang="en-US" sz="3200" b="1" dirty="0">
                <a:latin typeface="Times New Roman" panose="02020603050405020304" pitchFamily="18" charset="0"/>
                <a:cs typeface="Times New Roman" panose="02020603050405020304" pitchFamily="18" charset="0"/>
              </a:rPr>
              <a:t>Conclusion </a:t>
            </a:r>
          </a:p>
        </p:txBody>
      </p:sp>
      <p:sp>
        <p:nvSpPr>
          <p:cNvPr id="7" name="Rectangle 6">
            <a:extLst>
              <a:ext uri="{FF2B5EF4-FFF2-40B4-BE49-F238E27FC236}">
                <a16:creationId xmlns:a16="http://schemas.microsoft.com/office/drawing/2014/main" id="{00B2B1F0-E794-4B78-97F1-21770C85E3A6}"/>
              </a:ext>
            </a:extLst>
          </p:cNvPr>
          <p:cNvSpPr/>
          <p:nvPr/>
        </p:nvSpPr>
        <p:spPr>
          <a:xfrm>
            <a:off x="1210638" y="1114964"/>
            <a:ext cx="10124063" cy="3002745"/>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braking system based on the deep learning is intelligent way of brake control which exhibits desirable and consistent brake control behavior for various scenarios where behavior of the pedestrian is uncertain</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It can reduce the velocity of the vehicle automatically when a threatening obstacle is detected</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autonomous braking offers safe and comfortable brake control without exhibiting too early or too late braking</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proposed system is more intelligent and prominent over conventional rule-based autonomous braking systems and servers as a principled and goal-oriented system</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main challenge here is that the model has to be trained for lots of kms. with different driving and weather conditions to get best results</a:t>
            </a:r>
            <a:endParaRPr lang="en-IN" sz="1600" dirty="0">
              <a:latin typeface="Times New Roman" panose="02020603050405020304" pitchFamily="18" charset="0"/>
              <a:cs typeface="Times New Roman" panose="02020603050405020304" pitchFamily="18" charset="0"/>
            </a:endParaRPr>
          </a:p>
        </p:txBody>
      </p:sp>
      <p:sp>
        <p:nvSpPr>
          <p:cNvPr id="9" name="Date Placeholder 8">
            <a:extLst>
              <a:ext uri="{FF2B5EF4-FFF2-40B4-BE49-F238E27FC236}">
                <a16:creationId xmlns:a16="http://schemas.microsoft.com/office/drawing/2014/main" id="{058A5CFD-483C-47E0-A379-9149B046E49E}"/>
              </a:ext>
            </a:extLst>
          </p:cNvPr>
          <p:cNvSpPr>
            <a:spLocks noGrp="1"/>
          </p:cNvSpPr>
          <p:nvPr>
            <p:ph type="dt" sz="half" idx="10"/>
          </p:nvPr>
        </p:nvSpPr>
        <p:spPr/>
        <p:txBody>
          <a:bodyPr/>
          <a:lstStyle/>
          <a:p>
            <a:fld id="{C757EBA0-AA5E-4B3F-97C6-0F83F3274834}" type="datetime1">
              <a:rPr lang="en-IN" smtClean="0"/>
              <a:t>06-06-2022</a:t>
            </a:fld>
            <a:endParaRPr lang="en-US"/>
          </a:p>
        </p:txBody>
      </p:sp>
      <p:sp>
        <p:nvSpPr>
          <p:cNvPr id="10" name="Footer Placeholder 9">
            <a:extLst>
              <a:ext uri="{FF2B5EF4-FFF2-40B4-BE49-F238E27FC236}">
                <a16:creationId xmlns:a16="http://schemas.microsoft.com/office/drawing/2014/main" id="{DE51ED2F-ADFC-4F1F-88D1-A11B2F97BC9E}"/>
              </a:ext>
            </a:extLst>
          </p:cNvPr>
          <p:cNvSpPr>
            <a:spLocks noGrp="1"/>
          </p:cNvSpPr>
          <p:nvPr>
            <p:ph type="ftr" sz="quarter" idx="11"/>
          </p:nvPr>
        </p:nvSpPr>
        <p:spPr/>
        <p:txBody>
          <a:bodyPr/>
          <a:lstStyle/>
          <a:p>
            <a:r>
              <a:rPr lang="en-US"/>
              <a:t>Dept. of Mechanical Eng. NMAMIT</a:t>
            </a:r>
          </a:p>
        </p:txBody>
      </p:sp>
      <p:sp>
        <p:nvSpPr>
          <p:cNvPr id="11" name="Slide Number Placeholder 10">
            <a:extLst>
              <a:ext uri="{FF2B5EF4-FFF2-40B4-BE49-F238E27FC236}">
                <a16:creationId xmlns:a16="http://schemas.microsoft.com/office/drawing/2014/main" id="{9A2C775E-5541-4FE1-8F63-F8E30D4C85AC}"/>
              </a:ext>
            </a:extLst>
          </p:cNvPr>
          <p:cNvSpPr>
            <a:spLocks noGrp="1"/>
          </p:cNvSpPr>
          <p:nvPr>
            <p:ph type="sldNum" sz="quarter" idx="12"/>
          </p:nvPr>
        </p:nvSpPr>
        <p:spPr/>
        <p:txBody>
          <a:bodyPr/>
          <a:lstStyle/>
          <a:p>
            <a:fld id="{2F050512-D934-43CA-A84A-C366EABA9236}" type="slidenum">
              <a:rPr lang="en-US" smtClean="0"/>
              <a:t>26</a:t>
            </a:fld>
            <a:endParaRPr lang="en-US"/>
          </a:p>
        </p:txBody>
      </p:sp>
    </p:spTree>
    <p:extLst>
      <p:ext uri="{BB962C8B-B14F-4D97-AF65-F5344CB8AC3E}">
        <p14:creationId xmlns:p14="http://schemas.microsoft.com/office/powerpoint/2010/main" val="82353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DA21-B0F6-4261-945A-6323ED88F88D}"/>
              </a:ext>
            </a:extLst>
          </p:cNvPr>
          <p:cNvSpPr>
            <a:spLocks noGrp="1"/>
          </p:cNvSpPr>
          <p:nvPr>
            <p:ph type="title"/>
          </p:nvPr>
        </p:nvSpPr>
        <p:spPr>
          <a:xfrm>
            <a:off x="632717" y="2506359"/>
            <a:ext cx="10515600" cy="1325563"/>
          </a:xfrm>
        </p:spPr>
        <p:txBody>
          <a:bodyPr>
            <a:normAutofit/>
          </a:bodyPr>
          <a:lstStyle/>
          <a:p>
            <a:pPr algn="ctr"/>
            <a:r>
              <a:rPr lang="en-US" sz="6600" dirty="0">
                <a:latin typeface="Times New Roman" panose="02020603050405020304" pitchFamily="18" charset="0"/>
                <a:cs typeface="Times New Roman" panose="02020603050405020304" pitchFamily="18" charset="0"/>
              </a:rPr>
              <a:t>Thank You. </a:t>
            </a:r>
          </a:p>
        </p:txBody>
      </p:sp>
      <p:sp>
        <p:nvSpPr>
          <p:cNvPr id="8" name="Date Placeholder 7">
            <a:extLst>
              <a:ext uri="{FF2B5EF4-FFF2-40B4-BE49-F238E27FC236}">
                <a16:creationId xmlns:a16="http://schemas.microsoft.com/office/drawing/2014/main" id="{7BDAE922-2A04-4C2F-B51A-026F727C3757}"/>
              </a:ext>
            </a:extLst>
          </p:cNvPr>
          <p:cNvSpPr>
            <a:spLocks noGrp="1"/>
          </p:cNvSpPr>
          <p:nvPr>
            <p:ph type="dt" sz="half" idx="10"/>
          </p:nvPr>
        </p:nvSpPr>
        <p:spPr/>
        <p:txBody>
          <a:bodyPr/>
          <a:lstStyle/>
          <a:p>
            <a:fld id="{EC517795-5FB3-486B-AED4-C61B03D3E857}" type="datetime1">
              <a:rPr lang="en-IN" smtClean="0"/>
              <a:t>06-06-2022</a:t>
            </a:fld>
            <a:endParaRPr lang="en-US"/>
          </a:p>
        </p:txBody>
      </p:sp>
      <p:sp>
        <p:nvSpPr>
          <p:cNvPr id="9" name="Footer Placeholder 8">
            <a:extLst>
              <a:ext uri="{FF2B5EF4-FFF2-40B4-BE49-F238E27FC236}">
                <a16:creationId xmlns:a16="http://schemas.microsoft.com/office/drawing/2014/main" id="{C2B3F7E8-3E5E-434C-B5CB-4263CDD17548}"/>
              </a:ext>
            </a:extLst>
          </p:cNvPr>
          <p:cNvSpPr>
            <a:spLocks noGrp="1"/>
          </p:cNvSpPr>
          <p:nvPr>
            <p:ph type="ftr" sz="quarter" idx="11"/>
          </p:nvPr>
        </p:nvSpPr>
        <p:spPr/>
        <p:txBody>
          <a:bodyPr/>
          <a:lstStyle/>
          <a:p>
            <a:r>
              <a:rPr lang="en-US"/>
              <a:t>Dept. of Mechanical Eng. NMAMIT</a:t>
            </a:r>
          </a:p>
        </p:txBody>
      </p:sp>
      <p:sp>
        <p:nvSpPr>
          <p:cNvPr id="10" name="Slide Number Placeholder 9">
            <a:extLst>
              <a:ext uri="{FF2B5EF4-FFF2-40B4-BE49-F238E27FC236}">
                <a16:creationId xmlns:a16="http://schemas.microsoft.com/office/drawing/2014/main" id="{41F885E1-42CE-4BAE-84F5-FAC886763794}"/>
              </a:ext>
            </a:extLst>
          </p:cNvPr>
          <p:cNvSpPr>
            <a:spLocks noGrp="1"/>
          </p:cNvSpPr>
          <p:nvPr>
            <p:ph type="sldNum" sz="quarter" idx="12"/>
          </p:nvPr>
        </p:nvSpPr>
        <p:spPr/>
        <p:txBody>
          <a:bodyPr/>
          <a:lstStyle/>
          <a:p>
            <a:fld id="{2F050512-D934-43CA-A84A-C366EABA9236}" type="slidenum">
              <a:rPr lang="en-US" smtClean="0"/>
              <a:t>27</a:t>
            </a:fld>
            <a:endParaRPr lang="en-US"/>
          </a:p>
        </p:txBody>
      </p:sp>
    </p:spTree>
    <p:extLst>
      <p:ext uri="{BB962C8B-B14F-4D97-AF65-F5344CB8AC3E}">
        <p14:creationId xmlns:p14="http://schemas.microsoft.com/office/powerpoint/2010/main" val="98593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95BA-6E14-4658-9CD8-2DB04097CCE5}"/>
              </a:ext>
            </a:extLst>
          </p:cNvPr>
          <p:cNvSpPr>
            <a:spLocks noGrp="1"/>
          </p:cNvSpPr>
          <p:nvPr>
            <p:ph type="title"/>
          </p:nvPr>
        </p:nvSpPr>
        <p:spPr>
          <a:xfrm>
            <a:off x="838200" y="315458"/>
            <a:ext cx="10515600" cy="1013848"/>
          </a:xfrm>
        </p:spPr>
        <p:txBody>
          <a:bodyPr>
            <a:normAutofit/>
          </a:bodyPr>
          <a:lstStyle/>
          <a:p>
            <a:pPr marL="742950" indent="-742950">
              <a:buFont typeface="+mj-lt"/>
              <a:buAutoNum type="arabicPeriod"/>
            </a:pPr>
            <a:r>
              <a:rPr lang="en-US" sz="3200" b="1" dirty="0">
                <a:latin typeface="Times New Roman" panose="02020603050405020304" pitchFamily="18" charset="0"/>
                <a:cs typeface="Times New Roman" panose="02020603050405020304" pitchFamily="18" charset="0"/>
              </a:rPr>
              <a:t>Introduction</a:t>
            </a:r>
            <a:endParaRPr lang="en-US" sz="3200" dirty="0"/>
          </a:p>
        </p:txBody>
      </p:sp>
      <p:sp>
        <p:nvSpPr>
          <p:cNvPr id="7" name="TextBox 6">
            <a:extLst>
              <a:ext uri="{FF2B5EF4-FFF2-40B4-BE49-F238E27FC236}">
                <a16:creationId xmlns:a16="http://schemas.microsoft.com/office/drawing/2014/main" id="{BCEA2788-DC8D-4A05-B737-8F32CABD7F4E}"/>
              </a:ext>
            </a:extLst>
          </p:cNvPr>
          <p:cNvSpPr txBox="1"/>
          <p:nvPr/>
        </p:nvSpPr>
        <p:spPr>
          <a:xfrm>
            <a:off x="1368282" y="1172712"/>
            <a:ext cx="9985518" cy="395685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Safety is a necessary part of man’s life. According to the report of NCRB of India 3,54,796 cases of road accidents reported during 2020 in which more than 60% of road accidents were caused due to over-speeding</a:t>
            </a: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In many road accident cases, a major cause of the accident is the driver distraction and failure to react in time or negligence of the driver or because of failure of braking system to stop the vehicle in time</a:t>
            </a: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number of accidents and the effects of collision can be minimized by reducing the total stopping distance by the developments of automatic braking systems which has led to significant safety in driving</a:t>
            </a: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This can be done by systems like Automatic Braking Systems which can be useful as well as helpful</a:t>
            </a: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 make use of deep neural network for the efficient and effective speed control and braking</a:t>
            </a:r>
          </a:p>
        </p:txBody>
      </p:sp>
      <p:sp>
        <p:nvSpPr>
          <p:cNvPr id="9" name="Date Placeholder 8">
            <a:extLst>
              <a:ext uri="{FF2B5EF4-FFF2-40B4-BE49-F238E27FC236}">
                <a16:creationId xmlns:a16="http://schemas.microsoft.com/office/drawing/2014/main" id="{6FF14EA7-B15C-40F8-BAD0-ADDF13F248AE}"/>
              </a:ext>
            </a:extLst>
          </p:cNvPr>
          <p:cNvSpPr>
            <a:spLocks noGrp="1"/>
          </p:cNvSpPr>
          <p:nvPr>
            <p:ph type="dt" sz="half" idx="10"/>
          </p:nvPr>
        </p:nvSpPr>
        <p:spPr/>
        <p:txBody>
          <a:bodyPr/>
          <a:lstStyle/>
          <a:p>
            <a:fld id="{33B4439B-EBDF-4F19-8D07-58AC157EF16D}" type="datetime1">
              <a:rPr lang="en-IN" smtClean="0"/>
              <a:t>06-06-2022</a:t>
            </a:fld>
            <a:endParaRPr lang="en-US"/>
          </a:p>
        </p:txBody>
      </p:sp>
      <p:sp>
        <p:nvSpPr>
          <p:cNvPr id="10" name="Footer Placeholder 9">
            <a:extLst>
              <a:ext uri="{FF2B5EF4-FFF2-40B4-BE49-F238E27FC236}">
                <a16:creationId xmlns:a16="http://schemas.microsoft.com/office/drawing/2014/main" id="{E71F1018-0E01-4D1A-B0D5-DF857320DAA1}"/>
              </a:ext>
            </a:extLst>
          </p:cNvPr>
          <p:cNvSpPr>
            <a:spLocks noGrp="1"/>
          </p:cNvSpPr>
          <p:nvPr>
            <p:ph type="ftr" sz="quarter" idx="11"/>
          </p:nvPr>
        </p:nvSpPr>
        <p:spPr/>
        <p:txBody>
          <a:bodyPr/>
          <a:lstStyle/>
          <a:p>
            <a:r>
              <a:rPr lang="en-US"/>
              <a:t>Dept. of Mechanical Eng. NMAMIT</a:t>
            </a:r>
          </a:p>
        </p:txBody>
      </p:sp>
      <p:sp>
        <p:nvSpPr>
          <p:cNvPr id="11" name="Slide Number Placeholder 10">
            <a:extLst>
              <a:ext uri="{FF2B5EF4-FFF2-40B4-BE49-F238E27FC236}">
                <a16:creationId xmlns:a16="http://schemas.microsoft.com/office/drawing/2014/main" id="{8E6FC8EE-E8B1-439C-91AD-DD0ED12C14E8}"/>
              </a:ext>
            </a:extLst>
          </p:cNvPr>
          <p:cNvSpPr>
            <a:spLocks noGrp="1"/>
          </p:cNvSpPr>
          <p:nvPr>
            <p:ph type="sldNum" sz="quarter" idx="12"/>
          </p:nvPr>
        </p:nvSpPr>
        <p:spPr/>
        <p:txBody>
          <a:bodyPr/>
          <a:lstStyle/>
          <a:p>
            <a:fld id="{2F050512-D934-43CA-A84A-C366EABA9236}" type="slidenum">
              <a:rPr lang="en-US" smtClean="0"/>
              <a:t>3</a:t>
            </a:fld>
            <a:endParaRPr lang="en-US"/>
          </a:p>
        </p:txBody>
      </p:sp>
    </p:spTree>
    <p:extLst>
      <p:ext uri="{BB962C8B-B14F-4D97-AF65-F5344CB8AC3E}">
        <p14:creationId xmlns:p14="http://schemas.microsoft.com/office/powerpoint/2010/main" val="322612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D29B-B4BD-404F-8E9A-2A9F628DD873}"/>
              </a:ext>
            </a:extLst>
          </p:cNvPr>
          <p:cNvSpPr>
            <a:spLocks noGrp="1"/>
          </p:cNvSpPr>
          <p:nvPr>
            <p:ph type="title"/>
          </p:nvPr>
        </p:nvSpPr>
        <p:spPr>
          <a:xfrm>
            <a:off x="838200" y="365126"/>
            <a:ext cx="10515600" cy="903236"/>
          </a:xfrm>
        </p:spPr>
        <p:txBody>
          <a:bodyPr>
            <a:normAutofit/>
          </a:bodyPr>
          <a:lstStyle/>
          <a:p>
            <a:pPr marL="742950" indent="-742950">
              <a:buFont typeface="+mj-lt"/>
              <a:buAutoNum type="arabicPeriod" startAt="2"/>
            </a:pPr>
            <a:r>
              <a:rPr lang="en-IN" sz="3200" b="1" dirty="0">
                <a:latin typeface="Times New Roman" panose="02020603050405020304" pitchFamily="18" charset="0"/>
                <a:cs typeface="Times New Roman" panose="02020603050405020304" pitchFamily="18" charset="0"/>
              </a:rPr>
              <a:t>Literature Review </a:t>
            </a:r>
            <a:endParaRPr lang="en-US" sz="3200" dirty="0"/>
          </a:p>
        </p:txBody>
      </p:sp>
      <p:graphicFrame>
        <p:nvGraphicFramePr>
          <p:cNvPr id="9" name="Table 8">
            <a:extLst>
              <a:ext uri="{FF2B5EF4-FFF2-40B4-BE49-F238E27FC236}">
                <a16:creationId xmlns:a16="http://schemas.microsoft.com/office/drawing/2014/main" id="{360C01F3-0C8B-4FB0-8EC9-B826ABABD775}"/>
              </a:ext>
            </a:extLst>
          </p:cNvPr>
          <p:cNvGraphicFramePr>
            <a:graphicFrameLocks noGrp="1"/>
          </p:cNvGraphicFramePr>
          <p:nvPr>
            <p:extLst>
              <p:ext uri="{D42A27DB-BD31-4B8C-83A1-F6EECF244321}">
                <p14:modId xmlns:p14="http://schemas.microsoft.com/office/powerpoint/2010/main" val="2531543523"/>
              </p:ext>
            </p:extLst>
          </p:nvPr>
        </p:nvGraphicFramePr>
        <p:xfrm>
          <a:off x="374721" y="1447800"/>
          <a:ext cx="11442558" cy="4714669"/>
        </p:xfrm>
        <a:graphic>
          <a:graphicData uri="http://schemas.openxmlformats.org/drawingml/2006/table">
            <a:tbl>
              <a:tblPr firstRow="1" bandRow="1">
                <a:tableStyleId>{5C22544A-7EE6-4342-B048-85BDC9FD1C3A}</a:tableStyleId>
              </a:tblPr>
              <a:tblGrid>
                <a:gridCol w="2860640">
                  <a:extLst>
                    <a:ext uri="{9D8B030D-6E8A-4147-A177-3AD203B41FA5}">
                      <a16:colId xmlns:a16="http://schemas.microsoft.com/office/drawing/2014/main" val="3718861170"/>
                    </a:ext>
                  </a:extLst>
                </a:gridCol>
                <a:gridCol w="854752">
                  <a:extLst>
                    <a:ext uri="{9D8B030D-6E8A-4147-A177-3AD203B41FA5}">
                      <a16:colId xmlns:a16="http://schemas.microsoft.com/office/drawing/2014/main" val="2120308041"/>
                    </a:ext>
                  </a:extLst>
                </a:gridCol>
                <a:gridCol w="2201049">
                  <a:extLst>
                    <a:ext uri="{9D8B030D-6E8A-4147-A177-3AD203B41FA5}">
                      <a16:colId xmlns:a16="http://schemas.microsoft.com/office/drawing/2014/main" val="1698754316"/>
                    </a:ext>
                  </a:extLst>
                </a:gridCol>
                <a:gridCol w="5526117">
                  <a:extLst>
                    <a:ext uri="{9D8B030D-6E8A-4147-A177-3AD203B41FA5}">
                      <a16:colId xmlns:a16="http://schemas.microsoft.com/office/drawing/2014/main" val="1581032267"/>
                    </a:ext>
                  </a:extLst>
                </a:gridCol>
              </a:tblGrid>
              <a:tr h="645805">
                <a:tc>
                  <a:txBody>
                    <a:bodyPr/>
                    <a:lstStyle/>
                    <a:p>
                      <a:pPr algn="just"/>
                      <a:r>
                        <a:rPr lang="en-US" sz="1600" b="0" dirty="0">
                          <a:latin typeface="Times New Roman" panose="02020603050405020304" pitchFamily="18" charset="0"/>
                          <a:cs typeface="Times New Roman" panose="02020603050405020304" pitchFamily="18" charset="0"/>
                        </a:rPr>
                        <a:t>Name of the author</a:t>
                      </a:r>
                    </a:p>
                  </a:txBody>
                  <a:tcPr marT="45721" marB="45721" anchor="ctr"/>
                </a:tc>
                <a:tc>
                  <a:txBody>
                    <a:bodyPr/>
                    <a:lstStyle/>
                    <a:p>
                      <a:pPr algn="just"/>
                      <a:r>
                        <a:rPr lang="en-US" sz="1600" b="0" dirty="0">
                          <a:latin typeface="Times New Roman" panose="02020603050405020304" pitchFamily="18" charset="0"/>
                          <a:cs typeface="Times New Roman" panose="02020603050405020304" pitchFamily="18" charset="0"/>
                        </a:rPr>
                        <a:t>Year</a:t>
                      </a:r>
                    </a:p>
                  </a:txBody>
                  <a:tcPr marT="45721" marB="45721" anchor="ctr"/>
                </a:tc>
                <a:tc>
                  <a:txBody>
                    <a:bodyPr/>
                    <a:lstStyle/>
                    <a:p>
                      <a:pPr algn="just"/>
                      <a:r>
                        <a:rPr lang="en-US" sz="1600" b="0" dirty="0">
                          <a:latin typeface="Times New Roman" panose="02020603050405020304" pitchFamily="18" charset="0"/>
                          <a:cs typeface="Times New Roman" panose="02020603050405020304" pitchFamily="18" charset="0"/>
                        </a:rPr>
                        <a:t>Journal/</a:t>
                      </a:r>
                      <a:r>
                        <a:rPr lang="en-US" sz="1600" b="0" baseline="0" dirty="0">
                          <a:latin typeface="Times New Roman" panose="02020603050405020304" pitchFamily="18" charset="0"/>
                          <a:cs typeface="Times New Roman" panose="02020603050405020304" pitchFamily="18" charset="0"/>
                        </a:rPr>
                        <a:t> Paper/others</a:t>
                      </a:r>
                      <a:endParaRPr lang="en-US" sz="1600" b="0" dirty="0">
                        <a:latin typeface="Times New Roman" panose="02020603050405020304" pitchFamily="18" charset="0"/>
                        <a:cs typeface="Times New Roman" panose="02020603050405020304" pitchFamily="18" charset="0"/>
                      </a:endParaRPr>
                    </a:p>
                  </a:txBody>
                  <a:tcPr marT="45721" marB="45721" anchor="ctr"/>
                </a:tc>
                <a:tc>
                  <a:txBody>
                    <a:bodyPr/>
                    <a:lstStyle/>
                    <a:p>
                      <a:pPr algn="just"/>
                      <a:r>
                        <a:rPr lang="en-US" sz="1600" b="0" dirty="0">
                          <a:latin typeface="Times New Roman" panose="02020603050405020304" pitchFamily="18" charset="0"/>
                          <a:cs typeface="Times New Roman" panose="02020603050405020304" pitchFamily="18" charset="0"/>
                        </a:rPr>
                        <a:t>Details &amp; Summary</a:t>
                      </a:r>
                    </a:p>
                  </a:txBody>
                  <a:tcPr marT="45721" marB="45721" anchor="ctr"/>
                </a:tc>
                <a:extLst>
                  <a:ext uri="{0D108BD9-81ED-4DB2-BD59-A6C34878D82A}">
                    <a16:rowId xmlns:a16="http://schemas.microsoft.com/office/drawing/2014/main" val="3833808156"/>
                  </a:ext>
                </a:extLst>
              </a:tr>
              <a:tr h="2509218">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Hyunmin Chae, Chang Mook Kang, Byeoung Do Kim, Jaekyum Kim, Chung Choo Chung, Jun Won Choi</a:t>
                      </a:r>
                      <a:endParaRPr lang="en-IN" sz="1600" b="0" dirty="0">
                        <a:solidFill>
                          <a:schemeClr val="tx2">
                            <a:lumMod val="50000"/>
                          </a:schemeClr>
                        </a:solidFill>
                        <a:latin typeface="Times New Roman" panose="02020603050405020304" pitchFamily="18" charset="0"/>
                        <a:cs typeface="Times New Roman" panose="02020603050405020304" pitchFamily="18" charset="0"/>
                      </a:endParaRPr>
                    </a:p>
                  </a:txBody>
                  <a:tcPr marT="45721" marB="45721"/>
                </a:tc>
                <a:tc>
                  <a:txBody>
                    <a:bodyPr/>
                    <a:lstStyle/>
                    <a:p>
                      <a:pPr algn="just" fontAlgn="t"/>
                      <a:r>
                        <a:rPr lang="en-US" sz="1600" b="0" dirty="0">
                          <a:latin typeface="Times New Roman" panose="02020603050405020304" pitchFamily="18" charset="0"/>
                          <a:cs typeface="Times New Roman" panose="02020603050405020304" pitchFamily="18" charset="0"/>
                        </a:rPr>
                        <a:t>2017</a:t>
                      </a:r>
                    </a:p>
                  </a:txBody>
                  <a:tcPr marT="45721" marB="45721"/>
                </a:tc>
                <a:tc>
                  <a:txBody>
                    <a:bodyPr/>
                    <a:lstStyle/>
                    <a:p>
                      <a:pPr algn="just"/>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Autonomous Braking System via Deep Reinforcement Learning</a:t>
                      </a:r>
                    </a:p>
                  </a:txBody>
                  <a:tcPr marT="45721" marB="45721"/>
                </a:tc>
                <a:tc>
                  <a:txBody>
                    <a:bodyPr/>
                    <a:lstStyle/>
                    <a:p>
                      <a:pPr algn="just"/>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Braking system based on deep reinforcement learning. The proposed autonomous braking system automatically decides whether to apply the brake at each time step when confronting the risk of collision using the information on the obstacle obtained by the sensors. The problem of designing brake control is formulated as searching for the optimal policy in Markov decision process (MDP) model where the state is given by the relative position of the obstacle and the vehicle's speed, and the action space is defined as whether brake is stepped or not.</a:t>
                      </a:r>
                      <a:endParaRPr lang="en-US" sz="1600" b="0" dirty="0">
                        <a:latin typeface="Times New Roman" panose="02020603050405020304" pitchFamily="18" charset="0"/>
                        <a:cs typeface="Times New Roman" panose="02020603050405020304" pitchFamily="18" charset="0"/>
                      </a:endParaRPr>
                    </a:p>
                  </a:txBody>
                  <a:tcPr marT="45721" marB="45721"/>
                </a:tc>
                <a:extLst>
                  <a:ext uri="{0D108BD9-81ED-4DB2-BD59-A6C34878D82A}">
                    <a16:rowId xmlns:a16="http://schemas.microsoft.com/office/drawing/2014/main" val="180729930"/>
                  </a:ext>
                </a:extLst>
              </a:tr>
              <a:tr h="1559646">
                <a:tc>
                  <a:txBody>
                    <a:bodyPr/>
                    <a:lstStyle/>
                    <a:p>
                      <a:pPr algn="just"/>
                      <a:r>
                        <a:rPr lang="en-US" sz="1600" b="0" dirty="0">
                          <a:latin typeface="Times New Roman" panose="02020603050405020304" pitchFamily="18" charset="0"/>
                          <a:cs typeface="Times New Roman" panose="02020603050405020304" pitchFamily="18" charset="0"/>
                        </a:rPr>
                        <a:t>Rizianiza1 &amp; D.M Shoodiqin2 </a:t>
                      </a:r>
                      <a:endParaRPr lang="pt-BR" sz="16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txBody>
                  <a:tcPr marT="45721" marB="45721"/>
                </a:tc>
                <a:tc>
                  <a:txBody>
                    <a:bodyPr/>
                    <a:lstStyle/>
                    <a:p>
                      <a:pPr algn="just"/>
                      <a:r>
                        <a:rPr lang="en-IN" sz="1600" b="0" dirty="0">
                          <a:latin typeface="Times New Roman" panose="02020603050405020304" pitchFamily="18" charset="0"/>
                          <a:cs typeface="Times New Roman" panose="02020603050405020304" pitchFamily="18" charset="0"/>
                        </a:rPr>
                        <a:t>2020</a:t>
                      </a:r>
                    </a:p>
                  </a:txBody>
                  <a:tcPr marT="45721" marB="45721"/>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0" dirty="0">
                          <a:latin typeface="Times New Roman" panose="02020603050405020304" pitchFamily="18" charset="0"/>
                          <a:cs typeface="Times New Roman" panose="02020603050405020304" pitchFamily="18" charset="0"/>
                        </a:rPr>
                        <a:t>Automatic braking system using fuzzy logic method </a:t>
                      </a:r>
                      <a:endParaRPr lang="en-US" sz="16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T="45721" marB="45721"/>
                </a:tc>
                <a:tc>
                  <a:txBody>
                    <a:bodyPr/>
                    <a:lstStyle/>
                    <a:p>
                      <a:pPr algn="just"/>
                      <a:r>
                        <a:rPr lang="en-US" sz="1600" b="0" dirty="0">
                          <a:latin typeface="Times New Roman" panose="02020603050405020304" pitchFamily="18" charset="0"/>
                          <a:cs typeface="Times New Roman" panose="02020603050405020304" pitchFamily="18" charset="0"/>
                        </a:rPr>
                        <a:t>This research is design an autonomous car control system that can reduce the rate of traffic accident. Car prototype is designed by using Fuzzy Logic Control. Fuzzy logic is as main component of artificial intelligence has significantly influence the design controlled system</a:t>
                      </a:r>
                      <a:endParaRPr lang="en-IN" sz="1600" b="0" dirty="0">
                        <a:latin typeface="Times New Roman" panose="02020603050405020304" pitchFamily="18" charset="0"/>
                        <a:cs typeface="Times New Roman" panose="02020603050405020304" pitchFamily="18" charset="0"/>
                      </a:endParaRPr>
                    </a:p>
                  </a:txBody>
                  <a:tcPr marT="45721" marB="45721"/>
                </a:tc>
                <a:extLst>
                  <a:ext uri="{0D108BD9-81ED-4DB2-BD59-A6C34878D82A}">
                    <a16:rowId xmlns:a16="http://schemas.microsoft.com/office/drawing/2014/main" val="4029146767"/>
                  </a:ext>
                </a:extLst>
              </a:tr>
            </a:tbl>
          </a:graphicData>
        </a:graphic>
      </p:graphicFrame>
      <p:sp>
        <p:nvSpPr>
          <p:cNvPr id="8" name="Date Placeholder 7">
            <a:extLst>
              <a:ext uri="{FF2B5EF4-FFF2-40B4-BE49-F238E27FC236}">
                <a16:creationId xmlns:a16="http://schemas.microsoft.com/office/drawing/2014/main" id="{A8965F2A-45B8-436E-9B15-0EE237B7C23D}"/>
              </a:ext>
            </a:extLst>
          </p:cNvPr>
          <p:cNvSpPr>
            <a:spLocks noGrp="1"/>
          </p:cNvSpPr>
          <p:nvPr>
            <p:ph type="dt" sz="half" idx="10"/>
          </p:nvPr>
        </p:nvSpPr>
        <p:spPr/>
        <p:txBody>
          <a:bodyPr/>
          <a:lstStyle/>
          <a:p>
            <a:fld id="{A2D2428F-6432-433C-B855-17564EEF550B}" type="datetime1">
              <a:rPr lang="en-IN" smtClean="0"/>
              <a:t>06-06-2022</a:t>
            </a:fld>
            <a:endParaRPr lang="en-US"/>
          </a:p>
        </p:txBody>
      </p:sp>
      <p:sp>
        <p:nvSpPr>
          <p:cNvPr id="10" name="Footer Placeholder 9">
            <a:extLst>
              <a:ext uri="{FF2B5EF4-FFF2-40B4-BE49-F238E27FC236}">
                <a16:creationId xmlns:a16="http://schemas.microsoft.com/office/drawing/2014/main" id="{DAE85A8A-3786-454D-94F4-D6729401C6A8}"/>
              </a:ext>
            </a:extLst>
          </p:cNvPr>
          <p:cNvSpPr>
            <a:spLocks noGrp="1"/>
          </p:cNvSpPr>
          <p:nvPr>
            <p:ph type="ftr" sz="quarter" idx="11"/>
          </p:nvPr>
        </p:nvSpPr>
        <p:spPr/>
        <p:txBody>
          <a:bodyPr/>
          <a:lstStyle/>
          <a:p>
            <a:r>
              <a:rPr lang="en-US"/>
              <a:t>Dept. of Mechanical Eng. NMAMIT</a:t>
            </a:r>
          </a:p>
        </p:txBody>
      </p:sp>
      <p:sp>
        <p:nvSpPr>
          <p:cNvPr id="11" name="Slide Number Placeholder 10">
            <a:extLst>
              <a:ext uri="{FF2B5EF4-FFF2-40B4-BE49-F238E27FC236}">
                <a16:creationId xmlns:a16="http://schemas.microsoft.com/office/drawing/2014/main" id="{0C4E9295-B478-48A0-8613-D08F425B2503}"/>
              </a:ext>
            </a:extLst>
          </p:cNvPr>
          <p:cNvSpPr>
            <a:spLocks noGrp="1"/>
          </p:cNvSpPr>
          <p:nvPr>
            <p:ph type="sldNum" sz="quarter" idx="12"/>
          </p:nvPr>
        </p:nvSpPr>
        <p:spPr/>
        <p:txBody>
          <a:bodyPr/>
          <a:lstStyle/>
          <a:p>
            <a:fld id="{2F050512-D934-43CA-A84A-C366EABA9236}" type="slidenum">
              <a:rPr lang="en-US" smtClean="0"/>
              <a:t>4</a:t>
            </a:fld>
            <a:endParaRPr lang="en-US"/>
          </a:p>
        </p:txBody>
      </p:sp>
    </p:spTree>
    <p:extLst>
      <p:ext uri="{BB962C8B-B14F-4D97-AF65-F5344CB8AC3E}">
        <p14:creationId xmlns:p14="http://schemas.microsoft.com/office/powerpoint/2010/main" val="228947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2E85D38-0A39-4B2F-8088-D0FA39DA49D7}"/>
              </a:ext>
            </a:extLst>
          </p:cNvPr>
          <p:cNvGraphicFramePr>
            <a:graphicFrameLocks noGrp="1"/>
          </p:cNvGraphicFramePr>
          <p:nvPr>
            <p:extLst>
              <p:ext uri="{D42A27DB-BD31-4B8C-83A1-F6EECF244321}">
                <p14:modId xmlns:p14="http://schemas.microsoft.com/office/powerpoint/2010/main" val="1674101337"/>
              </p:ext>
            </p:extLst>
          </p:nvPr>
        </p:nvGraphicFramePr>
        <p:xfrm>
          <a:off x="434652" y="430458"/>
          <a:ext cx="11322695" cy="5674009"/>
        </p:xfrm>
        <a:graphic>
          <a:graphicData uri="http://schemas.openxmlformats.org/drawingml/2006/table">
            <a:tbl>
              <a:tblPr firstRow="1" bandRow="1">
                <a:tableStyleId>{5C22544A-7EE6-4342-B048-85BDC9FD1C3A}</a:tableStyleId>
              </a:tblPr>
              <a:tblGrid>
                <a:gridCol w="2378928">
                  <a:extLst>
                    <a:ext uri="{9D8B030D-6E8A-4147-A177-3AD203B41FA5}">
                      <a16:colId xmlns:a16="http://schemas.microsoft.com/office/drawing/2014/main" val="417941236"/>
                    </a:ext>
                  </a:extLst>
                </a:gridCol>
                <a:gridCol w="748105">
                  <a:extLst>
                    <a:ext uri="{9D8B030D-6E8A-4147-A177-3AD203B41FA5}">
                      <a16:colId xmlns:a16="http://schemas.microsoft.com/office/drawing/2014/main" val="2638486288"/>
                    </a:ext>
                  </a:extLst>
                </a:gridCol>
                <a:gridCol w="2143824">
                  <a:extLst>
                    <a:ext uri="{9D8B030D-6E8A-4147-A177-3AD203B41FA5}">
                      <a16:colId xmlns:a16="http://schemas.microsoft.com/office/drawing/2014/main" val="3033157848"/>
                    </a:ext>
                  </a:extLst>
                </a:gridCol>
                <a:gridCol w="6051838">
                  <a:extLst>
                    <a:ext uri="{9D8B030D-6E8A-4147-A177-3AD203B41FA5}">
                      <a16:colId xmlns:a16="http://schemas.microsoft.com/office/drawing/2014/main" val="1016827687"/>
                    </a:ext>
                  </a:extLst>
                </a:gridCol>
              </a:tblGrid>
              <a:tr h="648329">
                <a:tc>
                  <a:txBody>
                    <a:bodyPr/>
                    <a:lstStyle/>
                    <a:p>
                      <a:pPr algn="just"/>
                      <a:r>
                        <a:rPr lang="en-US" sz="1600" b="0" dirty="0">
                          <a:latin typeface="Times New Roman" panose="02020603050405020304" pitchFamily="18" charset="0"/>
                          <a:cs typeface="Times New Roman" panose="02020603050405020304" pitchFamily="18" charset="0"/>
                        </a:rPr>
                        <a:t>Name of the author</a:t>
                      </a:r>
                    </a:p>
                  </a:txBody>
                  <a:tcPr marT="45721" marB="45721" anchor="ctr"/>
                </a:tc>
                <a:tc>
                  <a:txBody>
                    <a:bodyPr/>
                    <a:lstStyle/>
                    <a:p>
                      <a:pPr algn="just"/>
                      <a:r>
                        <a:rPr lang="en-US" sz="1600" b="0" dirty="0">
                          <a:latin typeface="Times New Roman" panose="02020603050405020304" pitchFamily="18" charset="0"/>
                          <a:cs typeface="Times New Roman" panose="02020603050405020304" pitchFamily="18" charset="0"/>
                        </a:rPr>
                        <a:t>Year</a:t>
                      </a:r>
                    </a:p>
                  </a:txBody>
                  <a:tcPr marT="45721" marB="45721" anchor="ctr"/>
                </a:tc>
                <a:tc>
                  <a:txBody>
                    <a:bodyPr/>
                    <a:lstStyle/>
                    <a:p>
                      <a:pPr algn="just"/>
                      <a:r>
                        <a:rPr lang="en-US" sz="1600" b="0" dirty="0">
                          <a:latin typeface="Times New Roman" panose="02020603050405020304" pitchFamily="18" charset="0"/>
                          <a:cs typeface="Times New Roman" panose="02020603050405020304" pitchFamily="18" charset="0"/>
                        </a:rPr>
                        <a:t>Journal/</a:t>
                      </a:r>
                      <a:r>
                        <a:rPr lang="en-US" sz="1600" b="0" baseline="0" dirty="0">
                          <a:latin typeface="Times New Roman" panose="02020603050405020304" pitchFamily="18" charset="0"/>
                          <a:cs typeface="Times New Roman" panose="02020603050405020304" pitchFamily="18" charset="0"/>
                        </a:rPr>
                        <a:t> Paper/others</a:t>
                      </a:r>
                      <a:endParaRPr lang="en-US" sz="1600" b="0" dirty="0">
                        <a:latin typeface="Times New Roman" panose="02020603050405020304" pitchFamily="18" charset="0"/>
                        <a:cs typeface="Times New Roman" panose="02020603050405020304" pitchFamily="18" charset="0"/>
                      </a:endParaRPr>
                    </a:p>
                  </a:txBody>
                  <a:tcPr marT="45721" marB="45721" anchor="ctr"/>
                </a:tc>
                <a:tc>
                  <a:txBody>
                    <a:bodyPr/>
                    <a:lstStyle/>
                    <a:p>
                      <a:pPr algn="just"/>
                      <a:r>
                        <a:rPr lang="en-US" sz="1600" b="0" dirty="0">
                          <a:latin typeface="Times New Roman" panose="02020603050405020304" pitchFamily="18" charset="0"/>
                          <a:cs typeface="Times New Roman" panose="02020603050405020304" pitchFamily="18" charset="0"/>
                        </a:rPr>
                        <a:t>Details &amp; Summary</a:t>
                      </a:r>
                    </a:p>
                  </a:txBody>
                  <a:tcPr marT="45721" marB="45721" anchor="ctr"/>
                </a:tc>
                <a:extLst>
                  <a:ext uri="{0D108BD9-81ED-4DB2-BD59-A6C34878D82A}">
                    <a16:rowId xmlns:a16="http://schemas.microsoft.com/office/drawing/2014/main" val="898991495"/>
                  </a:ext>
                </a:extLst>
              </a:tr>
              <a:tr h="2421030">
                <a:tc>
                  <a:txBody>
                    <a:bodyPr/>
                    <a:lstStyle/>
                    <a:p>
                      <a:pPr algn="just"/>
                      <a:r>
                        <a:rPr lang="en-US" sz="1600" b="0" dirty="0">
                          <a:latin typeface="Times New Roman" panose="02020603050405020304" pitchFamily="18" charset="0"/>
                          <a:cs typeface="Times New Roman" panose="02020603050405020304" pitchFamily="18" charset="0"/>
                        </a:rPr>
                        <a:t>Jiri David, </a:t>
                      </a:r>
                      <a:r>
                        <a:rPr lang="en-IN" sz="1600" b="0" dirty="0">
                          <a:latin typeface="Times New Roman" panose="02020603050405020304" pitchFamily="18" charset="0"/>
                          <a:cs typeface="Times New Roman" panose="02020603050405020304" pitchFamily="18" charset="0"/>
                        </a:rPr>
                        <a:t>Pavel Brom, Frantisek Stary, Josef Bradac  and Vojtech Dynybyl, </a:t>
                      </a:r>
                      <a:r>
                        <a:rPr lang="en-US" sz="1600" b="0" dirty="0">
                          <a:latin typeface="Times New Roman" panose="02020603050405020304" pitchFamily="18" charset="0"/>
                          <a:cs typeface="Times New Roman" panose="02020603050405020304" pitchFamily="18" charset="0"/>
                        </a:rPr>
                        <a:t>Department of Mechanical and Electrical Engineering, SKODA AUTO University </a:t>
                      </a:r>
                      <a:endParaRPr lang="en-IN" sz="1600" b="0" dirty="0">
                        <a:latin typeface="Times New Roman" panose="02020603050405020304" pitchFamily="18" charset="0"/>
                        <a:cs typeface="Times New Roman" panose="02020603050405020304" pitchFamily="18" charset="0"/>
                      </a:endParaRPr>
                    </a:p>
                  </a:txBody>
                  <a:tcPr/>
                </a:tc>
                <a:tc>
                  <a:txBody>
                    <a:bodyPr/>
                    <a:lstStyle/>
                    <a:p>
                      <a:pPr algn="just"/>
                      <a:r>
                        <a:rPr lang="en-IN" sz="1600" dirty="0">
                          <a:latin typeface="Times New Roman" panose="02020603050405020304" pitchFamily="18" charset="0"/>
                          <a:cs typeface="Times New Roman" panose="02020603050405020304" pitchFamily="18" charset="0"/>
                        </a:rPr>
                        <a:t>2021</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Application of Artificial Neural Networks to Streamline the Process of Adaptive Cruise Control </a:t>
                      </a:r>
                    </a:p>
                  </a:txBody>
                  <a:tcPr/>
                </a:tc>
                <a:tc>
                  <a:txBody>
                    <a:bodyPr/>
                    <a:lstStyle/>
                    <a:p>
                      <a:pPr algn="just"/>
                      <a:r>
                        <a:rPr lang="en-US" sz="1600" dirty="0">
                          <a:latin typeface="Times New Roman" panose="02020603050405020304" pitchFamily="18" charset="0"/>
                          <a:cs typeface="Times New Roman" panose="02020603050405020304" pitchFamily="18" charset="0"/>
                        </a:rPr>
                        <a:t>It deals with the use of neural networks for estimation of deceleration model parameters for the adaptive cruise control unit. The article describes the basic functionality of adaptive cruise control and creates a mathematical model of braking, which is one of the basic functions of adaptive cruise control. Furthermore, an analysis of the influences acting in the braking process is performed, the most significant of which are used in the design of deceleration prediction for the adaptive cruise control unit using neural networks.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74247266"/>
                  </a:ext>
                </a:extLst>
              </a:tr>
              <a:tr h="2604650">
                <a:tc>
                  <a:txBody>
                    <a:bodyPr/>
                    <a:lstStyle/>
                    <a:p>
                      <a:pPr algn="just"/>
                      <a:r>
                        <a:rPr lang="en-US" sz="1600" dirty="0">
                          <a:latin typeface="Times New Roman" panose="02020603050405020304" pitchFamily="18" charset="0"/>
                          <a:cs typeface="Times New Roman" panose="02020603050405020304" pitchFamily="18" charset="0"/>
                        </a:rPr>
                        <a:t>Automatic Brake Assist during Traffic Light/ Sign Detection</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IN" sz="1600" dirty="0">
                          <a:latin typeface="Times New Roman" panose="02020603050405020304" pitchFamily="18" charset="0"/>
                          <a:cs typeface="Times New Roman" panose="02020603050405020304" pitchFamily="18" charset="0"/>
                        </a:rPr>
                        <a:t>2021</a:t>
                      </a:r>
                    </a:p>
                  </a:txBody>
                  <a:tcPr/>
                </a:tc>
                <a:tc>
                  <a:txBody>
                    <a:bodyPr/>
                    <a:lstStyle/>
                    <a:p>
                      <a:pPr algn="just"/>
                      <a:r>
                        <a:rPr lang="en-US" sz="1600" dirty="0">
                          <a:latin typeface="Times New Roman" panose="02020603050405020304" pitchFamily="18" charset="0"/>
                          <a:cs typeface="Times New Roman" panose="02020603050405020304" pitchFamily="18" charset="0"/>
                        </a:rPr>
                        <a:t>Automatic Brake Assist during Traffic Light/ Sign Detection</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latin typeface="Times New Roman" panose="02020603050405020304" pitchFamily="18" charset="0"/>
                          <a:cs typeface="Times New Roman" panose="02020603050405020304" pitchFamily="18" charset="0"/>
                        </a:rPr>
                        <a:t>This paper introduces the real time traffic sign / light detecting system using CNN . With this approach they were be able to recognize different kinds of traffic lights / signs and with their output , they actuate the braking system. This approach is mainly based on 1) implementation of the automatic brake actuating system based on output which will be generated from sensors used for detecting various traffic lights / signs, when the driver can’t apply brakes. 2) Automatic throttle controlling system during detecting the signals like 40 km speed limit, hospital ahead, school ahead etc.</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84121476"/>
                  </a:ext>
                </a:extLst>
              </a:tr>
            </a:tbl>
          </a:graphicData>
        </a:graphic>
      </p:graphicFrame>
      <p:sp>
        <p:nvSpPr>
          <p:cNvPr id="6" name="Date Placeholder 5">
            <a:extLst>
              <a:ext uri="{FF2B5EF4-FFF2-40B4-BE49-F238E27FC236}">
                <a16:creationId xmlns:a16="http://schemas.microsoft.com/office/drawing/2014/main" id="{1FE8DA02-F7E8-40CF-A64C-B81FDC461DE9}"/>
              </a:ext>
            </a:extLst>
          </p:cNvPr>
          <p:cNvSpPr>
            <a:spLocks noGrp="1"/>
          </p:cNvSpPr>
          <p:nvPr>
            <p:ph type="dt" sz="half" idx="10"/>
          </p:nvPr>
        </p:nvSpPr>
        <p:spPr/>
        <p:txBody>
          <a:bodyPr/>
          <a:lstStyle/>
          <a:p>
            <a:fld id="{9D331A29-0B9F-4B8B-8D21-B5C900B4453C}" type="datetime1">
              <a:rPr lang="en-IN" smtClean="0"/>
              <a:t>06-06-2022</a:t>
            </a:fld>
            <a:endParaRPr lang="en-US"/>
          </a:p>
        </p:txBody>
      </p:sp>
      <p:sp>
        <p:nvSpPr>
          <p:cNvPr id="8" name="Footer Placeholder 7">
            <a:extLst>
              <a:ext uri="{FF2B5EF4-FFF2-40B4-BE49-F238E27FC236}">
                <a16:creationId xmlns:a16="http://schemas.microsoft.com/office/drawing/2014/main" id="{CC91B889-5E99-48B6-B881-F6124A76FFCD}"/>
              </a:ext>
            </a:extLst>
          </p:cNvPr>
          <p:cNvSpPr>
            <a:spLocks noGrp="1"/>
          </p:cNvSpPr>
          <p:nvPr>
            <p:ph type="ftr" sz="quarter" idx="11"/>
          </p:nvPr>
        </p:nvSpPr>
        <p:spPr/>
        <p:txBody>
          <a:bodyPr/>
          <a:lstStyle/>
          <a:p>
            <a:r>
              <a:rPr lang="en-US"/>
              <a:t>Dept. of Mechanical Eng. NMAMIT</a:t>
            </a:r>
          </a:p>
        </p:txBody>
      </p:sp>
      <p:sp>
        <p:nvSpPr>
          <p:cNvPr id="9" name="Slide Number Placeholder 8">
            <a:extLst>
              <a:ext uri="{FF2B5EF4-FFF2-40B4-BE49-F238E27FC236}">
                <a16:creationId xmlns:a16="http://schemas.microsoft.com/office/drawing/2014/main" id="{0C37DB45-2D74-4970-B467-F2D6A1D5DAAB}"/>
              </a:ext>
            </a:extLst>
          </p:cNvPr>
          <p:cNvSpPr>
            <a:spLocks noGrp="1"/>
          </p:cNvSpPr>
          <p:nvPr>
            <p:ph type="sldNum" sz="quarter" idx="12"/>
          </p:nvPr>
        </p:nvSpPr>
        <p:spPr/>
        <p:txBody>
          <a:bodyPr/>
          <a:lstStyle/>
          <a:p>
            <a:fld id="{2F050512-D934-43CA-A84A-C366EABA9236}" type="slidenum">
              <a:rPr lang="en-US" smtClean="0"/>
              <a:t>5</a:t>
            </a:fld>
            <a:endParaRPr lang="en-US"/>
          </a:p>
        </p:txBody>
      </p:sp>
    </p:spTree>
    <p:extLst>
      <p:ext uri="{BB962C8B-B14F-4D97-AF65-F5344CB8AC3E}">
        <p14:creationId xmlns:p14="http://schemas.microsoft.com/office/powerpoint/2010/main" val="422275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19020422-BD06-427A-97D3-226FADA6A07D}"/>
              </a:ext>
            </a:extLst>
          </p:cNvPr>
          <p:cNvGraphicFramePr>
            <a:graphicFrameLocks noGrp="1"/>
          </p:cNvGraphicFramePr>
          <p:nvPr>
            <p:extLst>
              <p:ext uri="{D42A27DB-BD31-4B8C-83A1-F6EECF244321}">
                <p14:modId xmlns:p14="http://schemas.microsoft.com/office/powerpoint/2010/main" val="2564220290"/>
              </p:ext>
            </p:extLst>
          </p:nvPr>
        </p:nvGraphicFramePr>
        <p:xfrm>
          <a:off x="461587" y="423245"/>
          <a:ext cx="11268826" cy="5729906"/>
        </p:xfrm>
        <a:graphic>
          <a:graphicData uri="http://schemas.openxmlformats.org/drawingml/2006/table">
            <a:tbl>
              <a:tblPr firstRow="1" bandRow="1">
                <a:tableStyleId>{5C22544A-7EE6-4342-B048-85BDC9FD1C3A}</a:tableStyleId>
              </a:tblPr>
              <a:tblGrid>
                <a:gridCol w="2817207">
                  <a:extLst>
                    <a:ext uri="{9D8B030D-6E8A-4147-A177-3AD203B41FA5}">
                      <a16:colId xmlns:a16="http://schemas.microsoft.com/office/drawing/2014/main" val="2815124871"/>
                    </a:ext>
                  </a:extLst>
                </a:gridCol>
                <a:gridCol w="877063">
                  <a:extLst>
                    <a:ext uri="{9D8B030D-6E8A-4147-A177-3AD203B41FA5}">
                      <a16:colId xmlns:a16="http://schemas.microsoft.com/office/drawing/2014/main" val="2212465208"/>
                    </a:ext>
                  </a:extLst>
                </a:gridCol>
                <a:gridCol w="2264782">
                  <a:extLst>
                    <a:ext uri="{9D8B030D-6E8A-4147-A177-3AD203B41FA5}">
                      <a16:colId xmlns:a16="http://schemas.microsoft.com/office/drawing/2014/main" val="658393562"/>
                    </a:ext>
                  </a:extLst>
                </a:gridCol>
                <a:gridCol w="5309774">
                  <a:extLst>
                    <a:ext uri="{9D8B030D-6E8A-4147-A177-3AD203B41FA5}">
                      <a16:colId xmlns:a16="http://schemas.microsoft.com/office/drawing/2014/main" val="4060750070"/>
                    </a:ext>
                  </a:extLst>
                </a:gridCol>
              </a:tblGrid>
              <a:tr h="795309">
                <a:tc>
                  <a:txBody>
                    <a:bodyPr/>
                    <a:lstStyle/>
                    <a:p>
                      <a:pPr algn="ctr"/>
                      <a:r>
                        <a:rPr lang="en-US" sz="1600" b="0" dirty="0">
                          <a:latin typeface="Times New Roman" panose="02020603050405020304" pitchFamily="18" charset="0"/>
                          <a:cs typeface="Times New Roman" panose="02020603050405020304" pitchFamily="18" charset="0"/>
                        </a:rPr>
                        <a:t>Name of the author</a:t>
                      </a:r>
                    </a:p>
                  </a:txBody>
                  <a:tcPr marT="45721" marB="45721" anchor="ctr"/>
                </a:tc>
                <a:tc>
                  <a:txBody>
                    <a:bodyPr/>
                    <a:lstStyle/>
                    <a:p>
                      <a:pPr algn="ctr"/>
                      <a:r>
                        <a:rPr lang="en-US" sz="1600" b="0" dirty="0">
                          <a:latin typeface="Times New Roman" panose="02020603050405020304" pitchFamily="18" charset="0"/>
                          <a:cs typeface="Times New Roman" panose="02020603050405020304" pitchFamily="18" charset="0"/>
                        </a:rPr>
                        <a:t>Year</a:t>
                      </a:r>
                    </a:p>
                  </a:txBody>
                  <a:tcPr marT="45721" marB="45721" anchor="ctr"/>
                </a:tc>
                <a:tc>
                  <a:txBody>
                    <a:bodyPr/>
                    <a:lstStyle/>
                    <a:p>
                      <a:pPr algn="ctr"/>
                      <a:r>
                        <a:rPr lang="en-US" sz="1600" b="0" dirty="0">
                          <a:latin typeface="Times New Roman" panose="02020603050405020304" pitchFamily="18" charset="0"/>
                          <a:cs typeface="Times New Roman" panose="02020603050405020304" pitchFamily="18" charset="0"/>
                        </a:rPr>
                        <a:t>Journal/</a:t>
                      </a:r>
                      <a:r>
                        <a:rPr lang="en-US" sz="1600" b="0" baseline="0" dirty="0">
                          <a:latin typeface="Times New Roman" panose="02020603050405020304" pitchFamily="18" charset="0"/>
                          <a:cs typeface="Times New Roman" panose="02020603050405020304" pitchFamily="18" charset="0"/>
                        </a:rPr>
                        <a:t> Paper/others</a:t>
                      </a:r>
                      <a:endParaRPr lang="en-US" sz="1600" b="0" dirty="0">
                        <a:latin typeface="Times New Roman" panose="02020603050405020304" pitchFamily="18" charset="0"/>
                        <a:cs typeface="Times New Roman" panose="02020603050405020304" pitchFamily="18" charset="0"/>
                      </a:endParaRPr>
                    </a:p>
                  </a:txBody>
                  <a:tcPr marT="45721" marB="45721" anchor="ctr"/>
                </a:tc>
                <a:tc>
                  <a:txBody>
                    <a:bodyPr/>
                    <a:lstStyle/>
                    <a:p>
                      <a:pPr algn="ctr"/>
                      <a:r>
                        <a:rPr lang="en-US" sz="1600" b="0" dirty="0">
                          <a:latin typeface="Times New Roman" panose="02020603050405020304" pitchFamily="18" charset="0"/>
                          <a:cs typeface="Times New Roman" panose="02020603050405020304" pitchFamily="18" charset="0"/>
                        </a:rPr>
                        <a:t>Details &amp; Summary</a:t>
                      </a:r>
                    </a:p>
                  </a:txBody>
                  <a:tcPr marT="45721" marB="45721" anchor="ctr"/>
                </a:tc>
                <a:extLst>
                  <a:ext uri="{0D108BD9-81ED-4DB2-BD59-A6C34878D82A}">
                    <a16:rowId xmlns:a16="http://schemas.microsoft.com/office/drawing/2014/main" val="48644354"/>
                  </a:ext>
                </a:extLst>
              </a:tr>
              <a:tr h="3070411">
                <a:tc>
                  <a:txBody>
                    <a:bodyPr/>
                    <a:lstStyle/>
                    <a:p>
                      <a:pPr algn="just"/>
                      <a:r>
                        <a:rPr lang="en-US" sz="1600" dirty="0">
                          <a:latin typeface="Times New Roman" panose="02020603050405020304" pitchFamily="18" charset="0"/>
                          <a:cs typeface="Times New Roman" panose="02020603050405020304" pitchFamily="18" charset="0"/>
                        </a:rPr>
                        <a:t>Salameh A. </a:t>
                      </a:r>
                      <a:r>
                        <a:rPr lang="en-US" sz="1600" dirty="0" err="1">
                          <a:latin typeface="Times New Roman" panose="02020603050405020304" pitchFamily="18" charset="0"/>
                          <a:cs typeface="Times New Roman" panose="02020603050405020304" pitchFamily="18" charset="0"/>
                        </a:rPr>
                        <a:t>Sawalha</a:t>
                      </a:r>
                      <a:r>
                        <a:rPr lang="en-US" sz="1600" dirty="0">
                          <a:latin typeface="Times New Roman" panose="02020603050405020304" pitchFamily="18" charset="0"/>
                          <a:cs typeface="Times New Roman" panose="02020603050405020304" pitchFamily="18" charset="0"/>
                        </a:rPr>
                        <a:t> from Faulty of Engineering Technology, Al- Balqa Applied University- Jordan</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IN" sz="1600" dirty="0">
                          <a:latin typeface="Times New Roman" panose="02020603050405020304" pitchFamily="18" charset="0"/>
                          <a:cs typeface="Times New Roman" panose="02020603050405020304" pitchFamily="18" charset="0"/>
                        </a:rPr>
                        <a:t>2014</a:t>
                      </a:r>
                    </a:p>
                  </a:txBody>
                  <a:tcPr/>
                </a:tc>
                <a:tc>
                  <a:txBody>
                    <a:bodyPr/>
                    <a:lstStyle/>
                    <a:p>
                      <a:pPr algn="just"/>
                      <a:r>
                        <a:rPr lang="en-US" sz="1600" dirty="0">
                          <a:latin typeface="Times New Roman" panose="02020603050405020304" pitchFamily="18" charset="0"/>
                          <a:cs typeface="Times New Roman" panose="02020603050405020304" pitchFamily="18" charset="0"/>
                        </a:rPr>
                        <a:t>Vehicle Speed Control Equipped with Special Combinations, Brake System and Safe Distance Measurements</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latin typeface="Times New Roman" panose="02020603050405020304" pitchFamily="18" charset="0"/>
                          <a:cs typeface="Times New Roman" panose="02020603050405020304" pitchFamily="18" charset="0"/>
                        </a:rPr>
                        <a:t>It is a system that aims to control vehicle's speed in accordance with the street and road speed limit. The system finds out the whereabouts of the vehicle then it identifies the allowed speed for that particular place. After this, it starts decreasing the speed gradually until it reaches the desirable limit. When the vehicle runs, The GPS finds the location of the vehicle then it sends the longitude and the latitude to the control unit to identify the speed limit of the street. If it has been found that the vehicle's speed exceeds the limit, a signal will be sent to the brake system to reduce the speed until it drops to the limits. </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642878"/>
                  </a:ext>
                </a:extLst>
              </a:tr>
              <a:tr h="1864186">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Mariusz </a:t>
                      </a:r>
                      <a:r>
                        <a:rPr lang="en-IN"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Bojarski</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Ben </a:t>
                      </a:r>
                      <a:r>
                        <a:rPr lang="en-IN"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Firner</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Beat </a:t>
                      </a:r>
                      <a:r>
                        <a:rPr lang="en-IN"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Flepp</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Larry </a:t>
                      </a:r>
                      <a:r>
                        <a:rPr lang="en-IN"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Jackel</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IN"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Urs</a:t>
                      </a:r>
                      <a:r>
                        <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 Muller</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Karol </a:t>
                      </a:r>
                      <a:r>
                        <a:rPr lang="en-IN"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Zieba</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and </a:t>
                      </a:r>
                      <a:r>
                        <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Davide Del Testa</a:t>
                      </a:r>
                      <a:endParaRPr lang="en-US" sz="1600" b="0" dirty="0">
                        <a:latin typeface="Times New Roman" panose="02020603050405020304" pitchFamily="18" charset="0"/>
                        <a:cs typeface="Times New Roman" panose="02020603050405020304" pitchFamily="18" charset="0"/>
                      </a:endParaRPr>
                    </a:p>
                    <a:p>
                      <a:pPr algn="just"/>
                      <a:endParaRPr lang="en-US" sz="1600" b="0" dirty="0">
                        <a:latin typeface="Times New Roman" panose="02020603050405020304" pitchFamily="18" charset="0"/>
                        <a:cs typeface="Times New Roman" panose="02020603050405020304" pitchFamily="18" charset="0"/>
                      </a:endParaRPr>
                    </a:p>
                  </a:txBody>
                  <a:tcPr marT="45721" marB="45721" anchor="ctr"/>
                </a:tc>
                <a:tc>
                  <a:txBody>
                    <a:bodyPr/>
                    <a:lstStyle/>
                    <a:p>
                      <a:pPr algn="just"/>
                      <a:r>
                        <a:rPr lang="en-US" sz="1600" b="0" dirty="0">
                          <a:latin typeface="Times New Roman" panose="02020603050405020304" pitchFamily="18" charset="0"/>
                          <a:cs typeface="Times New Roman" panose="02020603050405020304" pitchFamily="18" charset="0"/>
                        </a:rPr>
                        <a:t>2016</a:t>
                      </a:r>
                    </a:p>
                  </a:txBody>
                  <a:tcPr marT="45721" marB="45721" anchor="ctr"/>
                </a:tc>
                <a:tc>
                  <a:txBody>
                    <a:bodyPr/>
                    <a:lstStyle/>
                    <a:p>
                      <a:pPr algn="just" fontAlgn="base"/>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End-to-End Deep Learning for Self-Driving Cars</a:t>
                      </a:r>
                    </a:p>
                  </a:txBody>
                  <a:tcPr marT="45721" marB="45721" anchor="ctr"/>
                </a:tc>
                <a:tc>
                  <a:txBody>
                    <a:bodyPr/>
                    <a:lstStyle/>
                    <a:p>
                      <a:pPr algn="just"/>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The article describes the use of </a:t>
                      </a:r>
                      <a:r>
                        <a:rPr lang="en-US"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convolutional neural networks</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(CNNs) to map the raw pixels from a front-facing camera to the steering commands for a self-driving car. This powerful end-to-end approach means that with minimum training data from humans, the system learns to steer, with or without lane markings, on both local roads and highways</a:t>
                      </a:r>
                      <a:endParaRPr lang="en-US" sz="1600" b="0" dirty="0">
                        <a:latin typeface="Times New Roman" panose="02020603050405020304" pitchFamily="18" charset="0"/>
                        <a:cs typeface="Times New Roman" panose="02020603050405020304" pitchFamily="18" charset="0"/>
                      </a:endParaRPr>
                    </a:p>
                  </a:txBody>
                  <a:tcPr marT="45721" marB="45721" anchor="ctr"/>
                </a:tc>
                <a:extLst>
                  <a:ext uri="{0D108BD9-81ED-4DB2-BD59-A6C34878D82A}">
                    <a16:rowId xmlns:a16="http://schemas.microsoft.com/office/drawing/2014/main" val="3506606608"/>
                  </a:ext>
                </a:extLst>
              </a:tr>
            </a:tbl>
          </a:graphicData>
        </a:graphic>
      </p:graphicFrame>
      <p:sp>
        <p:nvSpPr>
          <p:cNvPr id="6" name="Date Placeholder 5">
            <a:extLst>
              <a:ext uri="{FF2B5EF4-FFF2-40B4-BE49-F238E27FC236}">
                <a16:creationId xmlns:a16="http://schemas.microsoft.com/office/drawing/2014/main" id="{861AF744-989A-4E15-982B-836DC572819B}"/>
              </a:ext>
            </a:extLst>
          </p:cNvPr>
          <p:cNvSpPr>
            <a:spLocks noGrp="1"/>
          </p:cNvSpPr>
          <p:nvPr>
            <p:ph type="dt" sz="half" idx="10"/>
          </p:nvPr>
        </p:nvSpPr>
        <p:spPr/>
        <p:txBody>
          <a:bodyPr/>
          <a:lstStyle/>
          <a:p>
            <a:fld id="{EB18052E-FF3B-4A25-A552-683A192B7BA4}" type="datetime1">
              <a:rPr lang="en-IN" smtClean="0"/>
              <a:t>06-06-2022</a:t>
            </a:fld>
            <a:endParaRPr lang="en-US"/>
          </a:p>
        </p:txBody>
      </p:sp>
      <p:sp>
        <p:nvSpPr>
          <p:cNvPr id="7" name="Footer Placeholder 6">
            <a:extLst>
              <a:ext uri="{FF2B5EF4-FFF2-40B4-BE49-F238E27FC236}">
                <a16:creationId xmlns:a16="http://schemas.microsoft.com/office/drawing/2014/main" id="{E7BA14AC-69B8-47AC-BAEE-54F880A77775}"/>
              </a:ext>
            </a:extLst>
          </p:cNvPr>
          <p:cNvSpPr>
            <a:spLocks noGrp="1"/>
          </p:cNvSpPr>
          <p:nvPr>
            <p:ph type="ftr" sz="quarter" idx="11"/>
          </p:nvPr>
        </p:nvSpPr>
        <p:spPr/>
        <p:txBody>
          <a:bodyPr/>
          <a:lstStyle/>
          <a:p>
            <a:r>
              <a:rPr lang="en-US"/>
              <a:t>Dept. of Mechanical Eng. NMAMIT</a:t>
            </a:r>
          </a:p>
        </p:txBody>
      </p:sp>
      <p:sp>
        <p:nvSpPr>
          <p:cNvPr id="9" name="Slide Number Placeholder 8">
            <a:extLst>
              <a:ext uri="{FF2B5EF4-FFF2-40B4-BE49-F238E27FC236}">
                <a16:creationId xmlns:a16="http://schemas.microsoft.com/office/drawing/2014/main" id="{846118E7-7330-4A88-B45C-2C3C6E81642B}"/>
              </a:ext>
            </a:extLst>
          </p:cNvPr>
          <p:cNvSpPr>
            <a:spLocks noGrp="1"/>
          </p:cNvSpPr>
          <p:nvPr>
            <p:ph type="sldNum" sz="quarter" idx="12"/>
          </p:nvPr>
        </p:nvSpPr>
        <p:spPr/>
        <p:txBody>
          <a:bodyPr/>
          <a:lstStyle/>
          <a:p>
            <a:fld id="{2F050512-D934-43CA-A84A-C366EABA9236}" type="slidenum">
              <a:rPr lang="en-US" smtClean="0"/>
              <a:t>6</a:t>
            </a:fld>
            <a:endParaRPr lang="en-US"/>
          </a:p>
        </p:txBody>
      </p:sp>
    </p:spTree>
    <p:extLst>
      <p:ext uri="{BB962C8B-B14F-4D97-AF65-F5344CB8AC3E}">
        <p14:creationId xmlns:p14="http://schemas.microsoft.com/office/powerpoint/2010/main" val="162765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95BA-6E14-4658-9CD8-2DB04097CCE5}"/>
              </a:ext>
            </a:extLst>
          </p:cNvPr>
          <p:cNvSpPr>
            <a:spLocks noGrp="1"/>
          </p:cNvSpPr>
          <p:nvPr>
            <p:ph type="title"/>
          </p:nvPr>
        </p:nvSpPr>
        <p:spPr>
          <a:xfrm>
            <a:off x="838200" y="315458"/>
            <a:ext cx="10515600" cy="1013848"/>
          </a:xfrm>
        </p:spPr>
        <p:txBody>
          <a:bodyPr>
            <a:normAutofit/>
          </a:bodyPr>
          <a:lstStyle/>
          <a:p>
            <a:pPr marL="742950" indent="-742950">
              <a:buFont typeface="+mj-lt"/>
              <a:buAutoNum type="arabicPeriod" startAt="3"/>
            </a:pPr>
            <a:r>
              <a:rPr lang="en-US" sz="3200" b="1" dirty="0">
                <a:latin typeface="Times New Roman" panose="02020603050405020304" pitchFamily="18" charset="0"/>
                <a:cs typeface="Times New Roman" panose="02020603050405020304" pitchFamily="18" charset="0"/>
              </a:rPr>
              <a:t>Problem Definition</a:t>
            </a:r>
            <a:endParaRPr lang="en-US" sz="3200" dirty="0"/>
          </a:p>
        </p:txBody>
      </p:sp>
      <p:sp>
        <p:nvSpPr>
          <p:cNvPr id="7" name="TextBox 6">
            <a:extLst>
              <a:ext uri="{FF2B5EF4-FFF2-40B4-BE49-F238E27FC236}">
                <a16:creationId xmlns:a16="http://schemas.microsoft.com/office/drawing/2014/main" id="{BCEA2788-DC8D-4A05-B737-8F32CABD7F4E}"/>
              </a:ext>
            </a:extLst>
          </p:cNvPr>
          <p:cNvSpPr txBox="1"/>
          <p:nvPr/>
        </p:nvSpPr>
        <p:spPr>
          <a:xfrm>
            <a:off x="1157288" y="1329306"/>
            <a:ext cx="6310312" cy="448007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Road accident is most unwanted thing to happen to a road user, though they happen quite often</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most unfortunate thing is that people don't learn from their mistakes on road</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Most of the road users are quite well aware of the general rules and safety measures while using roads</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But it is only the laxity on part of road users, which cause accidents and crashes</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Main cause of accidents and crashes are due to human errors</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most common behavior of road drivers which lead to accidents  are </a:t>
            </a:r>
            <a:r>
              <a:rPr lang="en-US" sz="1600" b="1" dirty="0">
                <a:latin typeface="Times New Roman" panose="02020603050405020304" pitchFamily="18" charset="0"/>
                <a:cs typeface="Times New Roman" panose="02020603050405020304" pitchFamily="18" charset="0"/>
              </a:rPr>
              <a:t>Over Speeding </a:t>
            </a:r>
            <a:r>
              <a:rPr lang="en-US" sz="1600" dirty="0">
                <a:latin typeface="Times New Roman" panose="02020603050405020304" pitchFamily="18" charset="0"/>
                <a:cs typeface="Times New Roman" panose="02020603050405020304" pitchFamily="18" charset="0"/>
              </a:rPr>
              <a:t>and </a:t>
            </a:r>
            <a:r>
              <a:rPr lang="en-US" sz="1600" b="1" dirty="0">
                <a:latin typeface="Times New Roman" panose="02020603050405020304" pitchFamily="18" charset="0"/>
                <a:cs typeface="Times New Roman" panose="02020603050405020304" pitchFamily="18" charset="0"/>
              </a:rPr>
              <a:t>Distraction to Driver</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t>
            </a:r>
          </a:p>
        </p:txBody>
      </p:sp>
      <p:sp>
        <p:nvSpPr>
          <p:cNvPr id="9" name="Date Placeholder 8">
            <a:extLst>
              <a:ext uri="{FF2B5EF4-FFF2-40B4-BE49-F238E27FC236}">
                <a16:creationId xmlns:a16="http://schemas.microsoft.com/office/drawing/2014/main" id="{3386492E-8451-48DB-9963-668117BDEE24}"/>
              </a:ext>
            </a:extLst>
          </p:cNvPr>
          <p:cNvSpPr>
            <a:spLocks noGrp="1"/>
          </p:cNvSpPr>
          <p:nvPr>
            <p:ph type="dt" sz="half" idx="10"/>
          </p:nvPr>
        </p:nvSpPr>
        <p:spPr/>
        <p:txBody>
          <a:bodyPr/>
          <a:lstStyle/>
          <a:p>
            <a:fld id="{12503711-ACEC-4177-8172-3EA1542E5803}" type="datetime1">
              <a:rPr lang="en-IN" smtClean="0"/>
              <a:t>06-06-2022</a:t>
            </a:fld>
            <a:endParaRPr lang="en-US"/>
          </a:p>
        </p:txBody>
      </p:sp>
      <p:sp>
        <p:nvSpPr>
          <p:cNvPr id="10" name="Footer Placeholder 9">
            <a:extLst>
              <a:ext uri="{FF2B5EF4-FFF2-40B4-BE49-F238E27FC236}">
                <a16:creationId xmlns:a16="http://schemas.microsoft.com/office/drawing/2014/main" id="{4A41F494-75CF-4C38-B030-70FC28A3D366}"/>
              </a:ext>
            </a:extLst>
          </p:cNvPr>
          <p:cNvSpPr>
            <a:spLocks noGrp="1"/>
          </p:cNvSpPr>
          <p:nvPr>
            <p:ph type="ftr" sz="quarter" idx="11"/>
          </p:nvPr>
        </p:nvSpPr>
        <p:spPr/>
        <p:txBody>
          <a:bodyPr/>
          <a:lstStyle/>
          <a:p>
            <a:r>
              <a:rPr lang="en-US"/>
              <a:t>Dept. of Mechanical Eng. NMAMIT</a:t>
            </a:r>
          </a:p>
        </p:txBody>
      </p:sp>
      <p:sp>
        <p:nvSpPr>
          <p:cNvPr id="11" name="Slide Number Placeholder 10">
            <a:extLst>
              <a:ext uri="{FF2B5EF4-FFF2-40B4-BE49-F238E27FC236}">
                <a16:creationId xmlns:a16="http://schemas.microsoft.com/office/drawing/2014/main" id="{628890B0-AA10-4683-82C9-5595EC987BF6}"/>
              </a:ext>
            </a:extLst>
          </p:cNvPr>
          <p:cNvSpPr>
            <a:spLocks noGrp="1"/>
          </p:cNvSpPr>
          <p:nvPr>
            <p:ph type="sldNum" sz="quarter" idx="12"/>
          </p:nvPr>
        </p:nvSpPr>
        <p:spPr/>
        <p:txBody>
          <a:bodyPr/>
          <a:lstStyle/>
          <a:p>
            <a:fld id="{2F050512-D934-43CA-A84A-C366EABA9236}" type="slidenum">
              <a:rPr lang="en-US" smtClean="0"/>
              <a:t>7</a:t>
            </a:fld>
            <a:endParaRPr lang="en-US"/>
          </a:p>
        </p:txBody>
      </p:sp>
      <p:pic>
        <p:nvPicPr>
          <p:cNvPr id="5" name="Picture 4">
            <a:extLst>
              <a:ext uri="{FF2B5EF4-FFF2-40B4-BE49-F238E27FC236}">
                <a16:creationId xmlns:a16="http://schemas.microsoft.com/office/drawing/2014/main" id="{85D1674D-817C-40A8-B17F-3B71606671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0" y="2151744"/>
            <a:ext cx="4114800" cy="2373046"/>
          </a:xfrm>
          <a:prstGeom prst="rect">
            <a:avLst/>
          </a:prstGeom>
        </p:spPr>
      </p:pic>
    </p:spTree>
    <p:extLst>
      <p:ext uri="{BB962C8B-B14F-4D97-AF65-F5344CB8AC3E}">
        <p14:creationId xmlns:p14="http://schemas.microsoft.com/office/powerpoint/2010/main" val="288407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fade">
                                      <p:cBhvr>
                                        <p:cTn id="3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B08A1-C69A-4197-8FB5-7AC42BC31F47}"/>
              </a:ext>
            </a:extLst>
          </p:cNvPr>
          <p:cNvSpPr>
            <a:spLocks noGrp="1"/>
          </p:cNvSpPr>
          <p:nvPr>
            <p:ph type="title"/>
          </p:nvPr>
        </p:nvSpPr>
        <p:spPr>
          <a:xfrm>
            <a:off x="838200" y="361758"/>
            <a:ext cx="9718634" cy="755752"/>
          </a:xfrm>
        </p:spPr>
        <p:txBody>
          <a:bodyPr>
            <a:normAutofit/>
          </a:bodyPr>
          <a:lstStyle/>
          <a:p>
            <a:pPr marL="742950" indent="-742950">
              <a:buFont typeface="+mj-lt"/>
              <a:buAutoNum type="arabicPeriod" startAt="4"/>
            </a:pPr>
            <a:r>
              <a:rPr lang="en-IN" sz="3200" b="1" dirty="0">
                <a:latin typeface="Times New Roman" panose="02020603050405020304" pitchFamily="18" charset="0"/>
                <a:cs typeface="Times New Roman" panose="02020603050405020304" pitchFamily="18" charset="0"/>
              </a:rPr>
              <a:t>Objectives</a:t>
            </a:r>
            <a:endParaRPr lang="en-US" sz="3200" dirty="0"/>
          </a:p>
        </p:txBody>
      </p:sp>
      <p:graphicFrame>
        <p:nvGraphicFramePr>
          <p:cNvPr id="6" name="Table 6">
            <a:extLst>
              <a:ext uri="{FF2B5EF4-FFF2-40B4-BE49-F238E27FC236}">
                <a16:creationId xmlns:a16="http://schemas.microsoft.com/office/drawing/2014/main" id="{F959EB47-926E-4377-999E-C1B24A3CFF12}"/>
              </a:ext>
            </a:extLst>
          </p:cNvPr>
          <p:cNvGraphicFramePr>
            <a:graphicFrameLocks noGrp="1"/>
          </p:cNvGraphicFramePr>
          <p:nvPr>
            <p:extLst>
              <p:ext uri="{D42A27DB-BD31-4B8C-83A1-F6EECF244321}">
                <p14:modId xmlns:p14="http://schemas.microsoft.com/office/powerpoint/2010/main" val="3406553112"/>
              </p:ext>
            </p:extLst>
          </p:nvPr>
        </p:nvGraphicFramePr>
        <p:xfrm>
          <a:off x="1210867" y="1598166"/>
          <a:ext cx="10142933" cy="3156850"/>
        </p:xfrm>
        <a:graphic>
          <a:graphicData uri="http://schemas.openxmlformats.org/drawingml/2006/table">
            <a:tbl>
              <a:tblPr firstRow="1" bandRow="1">
                <a:tableStyleId>{5940675A-B579-460E-94D1-54222C63F5DA}</a:tableStyleId>
              </a:tblPr>
              <a:tblGrid>
                <a:gridCol w="830188">
                  <a:extLst>
                    <a:ext uri="{9D8B030D-6E8A-4147-A177-3AD203B41FA5}">
                      <a16:colId xmlns:a16="http://schemas.microsoft.com/office/drawing/2014/main" val="2901258240"/>
                    </a:ext>
                  </a:extLst>
                </a:gridCol>
                <a:gridCol w="9312745">
                  <a:extLst>
                    <a:ext uri="{9D8B030D-6E8A-4147-A177-3AD203B41FA5}">
                      <a16:colId xmlns:a16="http://schemas.microsoft.com/office/drawing/2014/main" val="3893910308"/>
                    </a:ext>
                  </a:extLst>
                </a:gridCol>
              </a:tblGrid>
              <a:tr h="59171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1" dirty="0">
                          <a:solidFill>
                            <a:schemeClr val="tx1">
                              <a:lumMod val="85000"/>
                              <a:lumOff val="15000"/>
                            </a:schemeClr>
                          </a:solidFill>
                          <a:latin typeface="Times New Roman" panose="02020603050405020304" pitchFamily="18" charset="0"/>
                          <a:cs typeface="Times New Roman" panose="02020603050405020304" pitchFamily="18" charset="0"/>
                        </a:rPr>
                        <a:t>Objective</a:t>
                      </a:r>
                      <a:r>
                        <a:rPr lang="en-US" sz="1600" b="1" dirty="0">
                          <a:solidFill>
                            <a:schemeClr val="tx1">
                              <a:lumMod val="85000"/>
                              <a:lumOff val="15000"/>
                            </a:schemeClr>
                          </a:solidFill>
                          <a:latin typeface="Times New Roman" panose="02020603050405020304" pitchFamily="18" charset="0"/>
                          <a:cs typeface="Times New Roman" panose="02020603050405020304" pitchFamily="18" charset="0"/>
                        </a:rPr>
                        <a:t>s</a:t>
                      </a:r>
                    </a:p>
                  </a:txBody>
                  <a:tcPr anchor="ctr">
                    <a:solidFill>
                      <a:schemeClr val="accent4">
                        <a:lumMod val="20000"/>
                        <a:lumOff val="80000"/>
                      </a:schemeClr>
                    </a:solidFill>
                  </a:tcPr>
                </a:tc>
                <a:tc hMerge="1">
                  <a:txBody>
                    <a:bodyPr/>
                    <a:lstStyle/>
                    <a:p>
                      <a:endParaRPr lang="en-US" sz="2000" dirty="0"/>
                    </a:p>
                  </a:txBody>
                  <a:tcPr/>
                </a:tc>
                <a:extLst>
                  <a:ext uri="{0D108BD9-81ED-4DB2-BD59-A6C34878D82A}">
                    <a16:rowId xmlns:a16="http://schemas.microsoft.com/office/drawing/2014/main" val="1228202287"/>
                  </a:ext>
                </a:extLst>
              </a:tr>
              <a:tr h="6672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1</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To develop control system for speed control based on Deep Neural Network </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p>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extLst>
                  <a:ext uri="{0D108BD9-81ED-4DB2-BD59-A6C34878D82A}">
                    <a16:rowId xmlns:a16="http://schemas.microsoft.com/office/drawing/2014/main" val="2440720764"/>
                  </a:ext>
                </a:extLst>
              </a:tr>
              <a:tr h="6776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85000"/>
                              <a:lumOff val="15000"/>
                            </a:schemeClr>
                          </a:solidFill>
                          <a:latin typeface="Times New Roman" panose="02020603050405020304" pitchFamily="18" charset="0"/>
                          <a:cs typeface="Times New Roman" panose="02020603050405020304" pitchFamily="18" charset="0"/>
                        </a:rPr>
                        <a:t>2</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To provide s</a:t>
                      </a: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afety and stress-free driving atmosphere to the passengers</a:t>
                      </a:r>
                      <a:endParaRPr lang="en-IN" sz="1600" kern="120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txBody>
                  <a:tcPr>
                    <a:solidFill>
                      <a:schemeClr val="accent6">
                        <a:lumMod val="20000"/>
                        <a:lumOff val="80000"/>
                      </a:schemeClr>
                    </a:solidFill>
                  </a:tcPr>
                </a:tc>
                <a:extLst>
                  <a:ext uri="{0D108BD9-81ED-4DB2-BD59-A6C34878D82A}">
                    <a16:rowId xmlns:a16="http://schemas.microsoft.com/office/drawing/2014/main" val="3381740726"/>
                  </a:ext>
                </a:extLst>
              </a:tr>
              <a:tr h="6572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85000"/>
                              <a:lumOff val="15000"/>
                            </a:schemeClr>
                          </a:solidFill>
                          <a:latin typeface="Times New Roman" panose="02020603050405020304" pitchFamily="18" charset="0"/>
                          <a:cs typeface="Times New Roman" panose="02020603050405020304" pitchFamily="18" charset="0"/>
                        </a:rPr>
                        <a:t>3</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To save lives and reduce the amount of property damage that occurs during an accident</a:t>
                      </a:r>
                    </a:p>
                  </a:txBody>
                  <a:tcPr>
                    <a:solidFill>
                      <a:schemeClr val="accent6">
                        <a:lumMod val="20000"/>
                        <a:lumOff val="80000"/>
                      </a:schemeClr>
                    </a:solidFill>
                  </a:tcPr>
                </a:tc>
                <a:extLst>
                  <a:ext uri="{0D108BD9-81ED-4DB2-BD59-A6C34878D82A}">
                    <a16:rowId xmlns:a16="http://schemas.microsoft.com/office/drawing/2014/main" val="2187662842"/>
                  </a:ext>
                </a:extLst>
              </a:tr>
              <a:tr h="5630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85000"/>
                              <a:lumOff val="15000"/>
                            </a:schemeClr>
                          </a:solidFill>
                          <a:latin typeface="Times New Roman" panose="02020603050405020304" pitchFamily="18" charset="0"/>
                          <a:cs typeface="Times New Roman" panose="02020603050405020304" pitchFamily="18" charset="0"/>
                        </a:rPr>
                        <a:t>4</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To provide the intelligence in the braking and speed control system</a:t>
                      </a:r>
                    </a:p>
                  </a:txBody>
                  <a:tcPr>
                    <a:solidFill>
                      <a:schemeClr val="accent6">
                        <a:lumMod val="20000"/>
                        <a:lumOff val="80000"/>
                      </a:schemeClr>
                    </a:solidFill>
                  </a:tcPr>
                </a:tc>
                <a:extLst>
                  <a:ext uri="{0D108BD9-81ED-4DB2-BD59-A6C34878D82A}">
                    <a16:rowId xmlns:a16="http://schemas.microsoft.com/office/drawing/2014/main" val="1520456931"/>
                  </a:ext>
                </a:extLst>
              </a:tr>
            </a:tbl>
          </a:graphicData>
        </a:graphic>
      </p:graphicFrame>
      <p:sp>
        <p:nvSpPr>
          <p:cNvPr id="8" name="Date Placeholder 7">
            <a:extLst>
              <a:ext uri="{FF2B5EF4-FFF2-40B4-BE49-F238E27FC236}">
                <a16:creationId xmlns:a16="http://schemas.microsoft.com/office/drawing/2014/main" id="{4C6BC6A6-0769-439F-B32C-63E27A659033}"/>
              </a:ext>
            </a:extLst>
          </p:cNvPr>
          <p:cNvSpPr>
            <a:spLocks noGrp="1"/>
          </p:cNvSpPr>
          <p:nvPr>
            <p:ph type="dt" sz="half" idx="10"/>
          </p:nvPr>
        </p:nvSpPr>
        <p:spPr/>
        <p:txBody>
          <a:bodyPr/>
          <a:lstStyle/>
          <a:p>
            <a:fld id="{89735C19-C7ED-44D8-96E5-43A92162081F}" type="datetime1">
              <a:rPr lang="en-IN" smtClean="0"/>
              <a:t>06-06-2022</a:t>
            </a:fld>
            <a:endParaRPr lang="en-US"/>
          </a:p>
        </p:txBody>
      </p:sp>
      <p:sp>
        <p:nvSpPr>
          <p:cNvPr id="9" name="Footer Placeholder 8">
            <a:extLst>
              <a:ext uri="{FF2B5EF4-FFF2-40B4-BE49-F238E27FC236}">
                <a16:creationId xmlns:a16="http://schemas.microsoft.com/office/drawing/2014/main" id="{C1CD22BA-F82D-4326-A43D-BC1470577E95}"/>
              </a:ext>
            </a:extLst>
          </p:cNvPr>
          <p:cNvSpPr>
            <a:spLocks noGrp="1"/>
          </p:cNvSpPr>
          <p:nvPr>
            <p:ph type="ftr" sz="quarter" idx="11"/>
          </p:nvPr>
        </p:nvSpPr>
        <p:spPr/>
        <p:txBody>
          <a:bodyPr/>
          <a:lstStyle/>
          <a:p>
            <a:r>
              <a:rPr lang="en-US"/>
              <a:t>Dept. of Mechanical Eng. NMAMIT</a:t>
            </a:r>
          </a:p>
        </p:txBody>
      </p:sp>
      <p:sp>
        <p:nvSpPr>
          <p:cNvPr id="11" name="Slide Number Placeholder 10">
            <a:extLst>
              <a:ext uri="{FF2B5EF4-FFF2-40B4-BE49-F238E27FC236}">
                <a16:creationId xmlns:a16="http://schemas.microsoft.com/office/drawing/2014/main" id="{6E44B69A-519D-41D5-AFF0-BA5378C3608E}"/>
              </a:ext>
            </a:extLst>
          </p:cNvPr>
          <p:cNvSpPr>
            <a:spLocks noGrp="1"/>
          </p:cNvSpPr>
          <p:nvPr>
            <p:ph type="sldNum" sz="quarter" idx="12"/>
          </p:nvPr>
        </p:nvSpPr>
        <p:spPr/>
        <p:txBody>
          <a:bodyPr/>
          <a:lstStyle/>
          <a:p>
            <a:fld id="{2F050512-D934-43CA-A84A-C366EABA9236}" type="slidenum">
              <a:rPr lang="en-US" smtClean="0"/>
              <a:t>8</a:t>
            </a:fld>
            <a:endParaRPr lang="en-US"/>
          </a:p>
        </p:txBody>
      </p:sp>
    </p:spTree>
    <p:extLst>
      <p:ext uri="{BB962C8B-B14F-4D97-AF65-F5344CB8AC3E}">
        <p14:creationId xmlns:p14="http://schemas.microsoft.com/office/powerpoint/2010/main" val="48389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DFFE8E-2431-4C8B-B686-CC1DFB24D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499" y="2848083"/>
            <a:ext cx="7975002" cy="3561991"/>
          </a:xfrm>
          <a:prstGeom prst="rect">
            <a:avLst/>
          </a:prstGeom>
        </p:spPr>
      </p:pic>
      <p:sp>
        <p:nvSpPr>
          <p:cNvPr id="2" name="Title 1">
            <a:extLst>
              <a:ext uri="{FF2B5EF4-FFF2-40B4-BE49-F238E27FC236}">
                <a16:creationId xmlns:a16="http://schemas.microsoft.com/office/drawing/2014/main" id="{E7D580BF-30D0-4690-B402-B18AAB5ABA46}"/>
              </a:ext>
            </a:extLst>
          </p:cNvPr>
          <p:cNvSpPr>
            <a:spLocks noGrp="1"/>
          </p:cNvSpPr>
          <p:nvPr>
            <p:ph type="title"/>
          </p:nvPr>
        </p:nvSpPr>
        <p:spPr>
          <a:xfrm>
            <a:off x="571499" y="447926"/>
            <a:ext cx="10515600" cy="932733"/>
          </a:xfrm>
        </p:spPr>
        <p:txBody>
          <a:bodyPr>
            <a:normAutofit/>
          </a:bodyPr>
          <a:lstStyle/>
          <a:p>
            <a:pPr marL="742950" indent="-742950">
              <a:buFont typeface="+mj-lt"/>
              <a:buAutoNum type="arabicPeriod" startAt="5"/>
            </a:pPr>
            <a:r>
              <a:rPr lang="en-IN" sz="3200" b="1" dirty="0">
                <a:latin typeface="Times New Roman" panose="02020603050405020304" pitchFamily="18" charset="0"/>
                <a:cs typeface="Times New Roman" panose="02020603050405020304" pitchFamily="18" charset="0"/>
              </a:rPr>
              <a:t>Methodology &amp; Work Done</a:t>
            </a:r>
            <a:endParaRPr lang="en-US" sz="32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A45C249-1F96-48A9-A4D6-40B8C59A7D49}"/>
              </a:ext>
            </a:extLst>
          </p:cNvPr>
          <p:cNvSpPr txBox="1"/>
          <p:nvPr/>
        </p:nvSpPr>
        <p:spPr>
          <a:xfrm>
            <a:off x="838201" y="1354824"/>
            <a:ext cx="11068050" cy="1156086"/>
          </a:xfrm>
          <a:prstGeom prst="rect">
            <a:avLst/>
          </a:prstGeom>
          <a:noFill/>
        </p:spPr>
        <p:txBody>
          <a:bodyPr wrap="square" rtlCol="0">
            <a:spAutoFit/>
          </a:bodyPr>
          <a:lstStyle/>
          <a:p>
            <a:pPr marL="412750" lvl="0" indent="-285750">
              <a:lnSpc>
                <a:spcPct val="150000"/>
              </a:lnSpc>
              <a:buSzPts val="1600"/>
              <a:buFont typeface="Arial" panose="020B0604020202020204" pitchFamily="34" charset="0"/>
              <a:buChar char="•"/>
            </a:pPr>
            <a:r>
              <a:rPr lang="en-IN" sz="1600" dirty="0">
                <a:latin typeface="Times New Roman"/>
                <a:ea typeface="Times New Roman"/>
                <a:cs typeface="Times New Roman"/>
                <a:sym typeface="Times New Roman"/>
              </a:rPr>
              <a:t>Automatic braking and speed control System (ABSC) basically controls the speed of the vehicle by continuously feeding the driving atmosphere to the pre-trained deep neural network as digital image captured by the camera sensor​</a:t>
            </a:r>
          </a:p>
          <a:p>
            <a:pPr marL="412750" lvl="0" indent="-285750">
              <a:lnSpc>
                <a:spcPct val="150000"/>
              </a:lnSpc>
              <a:buSzPts val="1600"/>
              <a:buFont typeface="Arial" panose="020B0604020202020204" pitchFamily="34" charset="0"/>
              <a:buChar char="•"/>
            </a:pPr>
            <a:r>
              <a:rPr lang="en-IN" sz="1600" dirty="0">
                <a:latin typeface="Times New Roman"/>
                <a:ea typeface="Times New Roman"/>
                <a:cs typeface="Times New Roman"/>
                <a:sym typeface="Times New Roman"/>
              </a:rPr>
              <a:t>The Neural Network predicts the desired speed for that instant</a:t>
            </a:r>
          </a:p>
        </p:txBody>
      </p:sp>
      <p:sp>
        <p:nvSpPr>
          <p:cNvPr id="8" name="Date Placeholder 7">
            <a:extLst>
              <a:ext uri="{FF2B5EF4-FFF2-40B4-BE49-F238E27FC236}">
                <a16:creationId xmlns:a16="http://schemas.microsoft.com/office/drawing/2014/main" id="{F327CF5A-B4E1-4D6B-804F-EFB35796BB61}"/>
              </a:ext>
            </a:extLst>
          </p:cNvPr>
          <p:cNvSpPr>
            <a:spLocks noGrp="1"/>
          </p:cNvSpPr>
          <p:nvPr>
            <p:ph type="dt" sz="half" idx="10"/>
          </p:nvPr>
        </p:nvSpPr>
        <p:spPr/>
        <p:txBody>
          <a:bodyPr/>
          <a:lstStyle/>
          <a:p>
            <a:fld id="{8B266254-556B-40BD-AA53-B11EC4901C43}" type="datetime1">
              <a:rPr lang="en-IN" smtClean="0"/>
              <a:t>06-06-2022</a:t>
            </a:fld>
            <a:endParaRPr lang="en-US"/>
          </a:p>
        </p:txBody>
      </p:sp>
      <p:sp>
        <p:nvSpPr>
          <p:cNvPr id="9" name="Footer Placeholder 8">
            <a:extLst>
              <a:ext uri="{FF2B5EF4-FFF2-40B4-BE49-F238E27FC236}">
                <a16:creationId xmlns:a16="http://schemas.microsoft.com/office/drawing/2014/main" id="{E4C4C60C-0930-44F8-B268-EA9333D7CE60}"/>
              </a:ext>
            </a:extLst>
          </p:cNvPr>
          <p:cNvSpPr>
            <a:spLocks noGrp="1"/>
          </p:cNvSpPr>
          <p:nvPr>
            <p:ph type="ftr" sz="quarter" idx="11"/>
          </p:nvPr>
        </p:nvSpPr>
        <p:spPr/>
        <p:txBody>
          <a:bodyPr/>
          <a:lstStyle/>
          <a:p>
            <a:r>
              <a:rPr lang="en-US"/>
              <a:t>Dept. of Mechanical Eng. NMAMIT</a:t>
            </a:r>
          </a:p>
        </p:txBody>
      </p:sp>
      <p:sp>
        <p:nvSpPr>
          <p:cNvPr id="10" name="Slide Number Placeholder 9">
            <a:extLst>
              <a:ext uri="{FF2B5EF4-FFF2-40B4-BE49-F238E27FC236}">
                <a16:creationId xmlns:a16="http://schemas.microsoft.com/office/drawing/2014/main" id="{156B6E41-8876-4E81-8CEB-01B8FF92237A}"/>
              </a:ext>
            </a:extLst>
          </p:cNvPr>
          <p:cNvSpPr>
            <a:spLocks noGrp="1"/>
          </p:cNvSpPr>
          <p:nvPr>
            <p:ph type="sldNum" sz="quarter" idx="12"/>
          </p:nvPr>
        </p:nvSpPr>
        <p:spPr/>
        <p:txBody>
          <a:bodyPr/>
          <a:lstStyle/>
          <a:p>
            <a:fld id="{2F050512-D934-43CA-A84A-C366EABA9236}" type="slidenum">
              <a:rPr lang="en-US" smtClean="0"/>
              <a:t>9</a:t>
            </a:fld>
            <a:endParaRPr lang="en-US"/>
          </a:p>
        </p:txBody>
      </p:sp>
    </p:spTree>
    <p:extLst>
      <p:ext uri="{BB962C8B-B14F-4D97-AF65-F5344CB8AC3E}">
        <p14:creationId xmlns:p14="http://schemas.microsoft.com/office/powerpoint/2010/main" val="297824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1495</TotalTime>
  <Words>3868</Words>
  <Application>Microsoft Office PowerPoint</Application>
  <PresentationFormat>Widescreen</PresentationFormat>
  <Paragraphs>352</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Calibri Light</vt:lpstr>
      <vt:lpstr>Cambria Math</vt:lpstr>
      <vt:lpstr>Tahoma</vt:lpstr>
      <vt:lpstr>Times New Roman</vt:lpstr>
      <vt:lpstr>Wingdings</vt:lpstr>
      <vt:lpstr>Office Theme</vt:lpstr>
      <vt:lpstr>AUTOMATIC BRAKING AND SPEED CONTROL SYSTEM USING DEEP NEURAL NETWORKS</vt:lpstr>
      <vt:lpstr>PowerPoint Presentation</vt:lpstr>
      <vt:lpstr>Introduction</vt:lpstr>
      <vt:lpstr>Literature Review </vt:lpstr>
      <vt:lpstr>PowerPoint Presentation</vt:lpstr>
      <vt:lpstr>PowerPoint Presentation</vt:lpstr>
      <vt:lpstr>Problem Definition</vt:lpstr>
      <vt:lpstr>Objectives</vt:lpstr>
      <vt:lpstr>Methodology &amp; Work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&amp; Discussions</vt:lpstr>
      <vt:lpstr>Conclusion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Title Mini Project Title Mini Project Title</dc:title>
  <dc:creator>Aneesh</dc:creator>
  <cp:lastModifiedBy>cheth</cp:lastModifiedBy>
  <cp:revision>145</cp:revision>
  <dcterms:created xsi:type="dcterms:W3CDTF">2021-04-07T10:20:01Z</dcterms:created>
  <dcterms:modified xsi:type="dcterms:W3CDTF">2022-06-06T06:19:45Z</dcterms:modified>
</cp:coreProperties>
</file>